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71" r:id="rId10"/>
    <p:sldId id="264" r:id="rId11"/>
    <p:sldId id="265" r:id="rId12"/>
    <p:sldId id="266" r:id="rId13"/>
    <p:sldId id="267" r:id="rId14"/>
    <p:sldId id="268" r:id="rId15"/>
    <p:sldId id="269" r:id="rId16"/>
    <p:sldId id="270" r:id="rId17"/>
  </p:sldIdLst>
  <p:sldSz cx="9144000" cy="5143500" type="screen16x9"/>
  <p:notesSz cx="6858000" cy="9144000"/>
  <p:embeddedFontLst>
    <p:embeddedFont>
      <p:font typeface="Lato" panose="020F0502020204030203" pitchFamily="34" charset="0"/>
      <p:regular r:id="rId19"/>
      <p:bold r:id="rId20"/>
      <p:italic r:id="rId21"/>
      <p:boldItalic r:id="rId22"/>
    </p:embeddedFont>
    <p:embeddedFont>
      <p:font typeface="Raleway" pitchFamily="2" charset="0"/>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340" y="5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620d0f539c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620d0f539c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620d0f539c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620d0f539c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620d0f539c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620d0f539c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620d0f539c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620d0f539c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620d0f539c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620d0f539c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620d0f539c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620d0f539c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620d0f539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620d0f539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620d0f539c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620d0f539c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620d0f539c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620d0f539c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620d0f539c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620d0f539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620d0f539c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620d0f539c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620d0f539c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620d0f539c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2620d0f539c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2620d0f539c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620d0f539c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620d0f539c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14777" y="334851"/>
            <a:ext cx="7702773" cy="1062507"/>
          </a:xfrm>
          <a:prstGeom prst="rect">
            <a:avLst/>
          </a:prstGeom>
        </p:spPr>
        <p:txBody>
          <a:bodyPr spcFirstLastPara="1" wrap="square" lIns="91425" tIns="91425" rIns="91425" bIns="91425" anchor="t" anchorCtr="0">
            <a:normAutofit/>
          </a:bodyPr>
          <a:lstStyle/>
          <a:p>
            <a:pPr marL="0" lvl="0" indent="0" algn="l" rtl="0">
              <a:lnSpc>
                <a:spcPct val="160000"/>
              </a:lnSpc>
              <a:spcBef>
                <a:spcPts val="1400"/>
              </a:spcBef>
              <a:spcAft>
                <a:spcPts val="0"/>
              </a:spcAft>
              <a:buClr>
                <a:schemeClr val="dk1"/>
              </a:buClr>
              <a:buSzPts val="1100"/>
              <a:buFont typeface="Arial"/>
              <a:buNone/>
            </a:pPr>
            <a:r>
              <a:rPr lang="en" sz="2550" b="1" dirty="0">
                <a:latin typeface="Roboto"/>
                <a:ea typeface="Roboto"/>
                <a:cs typeface="Roboto"/>
                <a:sym typeface="Roboto"/>
              </a:rPr>
              <a:t>Kabootar</a:t>
            </a:r>
            <a:endParaRPr sz="2550" b="1" dirty="0">
              <a:latin typeface="Roboto"/>
              <a:ea typeface="Roboto"/>
              <a:cs typeface="Roboto"/>
              <a:sym typeface="Roboto"/>
            </a:endParaRPr>
          </a:p>
          <a:p>
            <a:pPr marL="0" lvl="0" indent="0" algn="l" rtl="0">
              <a:spcBef>
                <a:spcPts val="400"/>
              </a:spcBef>
              <a:spcAft>
                <a:spcPts val="0"/>
              </a:spcAft>
              <a:buNone/>
            </a:pPr>
            <a:endParaRPr sz="5100" dirty="0"/>
          </a:p>
        </p:txBody>
      </p:sp>
      <p:sp>
        <p:nvSpPr>
          <p:cNvPr id="87" name="Google Shape;87;p13"/>
          <p:cNvSpPr txBox="1">
            <a:spLocks noGrp="1"/>
          </p:cNvSpPr>
          <p:nvPr>
            <p:ph type="subTitle" idx="1"/>
          </p:nvPr>
        </p:nvSpPr>
        <p:spPr>
          <a:xfrm>
            <a:off x="0" y="1513269"/>
            <a:ext cx="9144000" cy="2516043"/>
          </a:xfrm>
          <a:prstGeom prst="rect">
            <a:avLst/>
          </a:prstGeom>
        </p:spPr>
        <p:txBody>
          <a:bodyPr spcFirstLastPara="1" wrap="square" lIns="91425" tIns="91425" rIns="91425" bIns="91425" anchor="t" anchorCtr="0">
            <a:spAutoFit/>
          </a:bodyPr>
          <a:lstStyle/>
          <a:p>
            <a:pPr marL="457200" lvl="0" indent="-355600" algn="l" rtl="0">
              <a:lnSpc>
                <a:spcPct val="115000"/>
              </a:lnSpc>
              <a:spcBef>
                <a:spcPts val="0"/>
              </a:spcBef>
              <a:spcAft>
                <a:spcPts val="0"/>
              </a:spcAft>
              <a:buClr>
                <a:schemeClr val="dk1"/>
              </a:buClr>
              <a:buSzPts val="2000"/>
              <a:buFont typeface="Roboto"/>
              <a:buChar char="●"/>
            </a:pPr>
            <a:r>
              <a:rPr lang="en" sz="2000" dirty="0">
                <a:solidFill>
                  <a:schemeClr val="dk1"/>
                </a:solidFill>
                <a:latin typeface="Roboto"/>
                <a:ea typeface="Roboto"/>
                <a:cs typeface="Roboto"/>
                <a:sym typeface="Roboto"/>
              </a:rPr>
              <a:t>Project Title :- Kabootar</a:t>
            </a:r>
            <a:endParaRPr sz="2000"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 sz="2000" dirty="0">
                <a:solidFill>
                  <a:schemeClr val="dk1"/>
                </a:solidFill>
                <a:latin typeface="Roboto"/>
                <a:ea typeface="Roboto"/>
                <a:cs typeface="Roboto"/>
                <a:sym typeface="Roboto"/>
              </a:rPr>
              <a:t>Your Name :- Aviral , Dhruv, Naresh ,Tushar</a:t>
            </a:r>
            <a:endParaRPr sz="2000"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 sz="2000" dirty="0">
                <a:solidFill>
                  <a:schemeClr val="dk1"/>
                </a:solidFill>
                <a:latin typeface="Roboto"/>
                <a:ea typeface="Roboto"/>
                <a:cs typeface="Roboto"/>
                <a:sym typeface="Roboto"/>
              </a:rPr>
              <a:t>University Name :- GLA University</a:t>
            </a:r>
            <a:endParaRPr sz="2000"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 sz="2000" dirty="0">
                <a:solidFill>
                  <a:schemeClr val="dk1"/>
                </a:solidFill>
                <a:latin typeface="Roboto"/>
                <a:ea typeface="Roboto"/>
                <a:cs typeface="Roboto"/>
                <a:sym typeface="Roboto"/>
              </a:rPr>
              <a:t>Department Name :- Computer Science and Engineering </a:t>
            </a:r>
            <a:endParaRPr sz="2000" dirty="0">
              <a:solidFill>
                <a:schemeClr val="dk1"/>
              </a:solidFill>
              <a:latin typeface="Roboto"/>
              <a:ea typeface="Roboto"/>
              <a:cs typeface="Roboto"/>
              <a:sym typeface="Roboto"/>
            </a:endParaRPr>
          </a:p>
          <a:p>
            <a:pPr marL="457200" lvl="0" indent="-355600" algn="l" rtl="0">
              <a:lnSpc>
                <a:spcPct val="115000"/>
              </a:lnSpc>
              <a:spcBef>
                <a:spcPts val="0"/>
              </a:spcBef>
              <a:spcAft>
                <a:spcPts val="0"/>
              </a:spcAft>
              <a:buClr>
                <a:schemeClr val="dk1"/>
              </a:buClr>
              <a:buSzPts val="2000"/>
              <a:buFont typeface="Roboto"/>
              <a:buChar char="●"/>
            </a:pPr>
            <a:r>
              <a:rPr lang="en" sz="2000" dirty="0">
                <a:solidFill>
                  <a:schemeClr val="dk1"/>
                </a:solidFill>
                <a:latin typeface="Roboto"/>
                <a:ea typeface="Roboto"/>
                <a:cs typeface="Roboto"/>
                <a:sym typeface="Roboto"/>
              </a:rPr>
              <a:t>Date :- 29/11/2023</a:t>
            </a:r>
            <a:endParaRPr sz="2000" dirty="0">
              <a:solidFill>
                <a:schemeClr val="dk1"/>
              </a:solidFill>
              <a:latin typeface="Roboto"/>
              <a:ea typeface="Roboto"/>
              <a:cs typeface="Roboto"/>
              <a:sym typeface="Roboto"/>
            </a:endParaRPr>
          </a:p>
          <a:p>
            <a:pPr marL="0" lvl="0" indent="0" algn="l" rtl="0">
              <a:spcBef>
                <a:spcPts val="1500"/>
              </a:spcBef>
              <a:spcAft>
                <a:spcPts val="0"/>
              </a:spcAft>
              <a:buNone/>
            </a:pP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1"/>
          <p:cNvSpPr txBox="1">
            <a:spLocks noGrp="1"/>
          </p:cNvSpPr>
          <p:nvPr>
            <p:ph type="title"/>
          </p:nvPr>
        </p:nvSpPr>
        <p:spPr>
          <a:xfrm>
            <a:off x="729450" y="455765"/>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085" dirty="0">
                <a:solidFill>
                  <a:srgbClr val="000000"/>
                </a:solidFill>
                <a:latin typeface="Roboto"/>
                <a:ea typeface="Roboto"/>
                <a:cs typeface="Roboto"/>
                <a:sym typeface="Roboto"/>
              </a:rPr>
              <a:t>Features</a:t>
            </a:r>
            <a:endParaRPr sz="20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2940" dirty="0"/>
          </a:p>
        </p:txBody>
      </p:sp>
      <p:sp>
        <p:nvSpPr>
          <p:cNvPr id="135" name="Google Shape;135;p21"/>
          <p:cNvSpPr txBox="1">
            <a:spLocks noGrp="1"/>
          </p:cNvSpPr>
          <p:nvPr>
            <p:ph type="body" idx="1"/>
          </p:nvPr>
        </p:nvSpPr>
        <p:spPr>
          <a:xfrm>
            <a:off x="0" y="1429555"/>
            <a:ext cx="9208394" cy="3400022"/>
          </a:xfrm>
          <a:prstGeom prst="rect">
            <a:avLst/>
          </a:prstGeom>
        </p:spPr>
        <p:txBody>
          <a:bodyPr spcFirstLastPara="1" wrap="square" lIns="91425" tIns="91425" rIns="91425" bIns="91425" anchor="t" anchorCtr="0">
            <a:normAutofit/>
          </a:bodyPr>
          <a:lstStyle/>
          <a:p>
            <a:pPr marL="457200" lvl="0" indent="-342900" rtl="0">
              <a:lnSpc>
                <a:spcPct val="150000"/>
              </a:lnSpc>
              <a:spcBef>
                <a:spcPts val="0"/>
              </a:spcBef>
              <a:spcAft>
                <a:spcPts val="0"/>
              </a:spcAft>
              <a:buClr>
                <a:srgbClr val="000000"/>
              </a:buClr>
              <a:buSzPts val="1800"/>
              <a:buFont typeface="Roboto"/>
              <a:buChar char="●"/>
            </a:pPr>
            <a:r>
              <a:rPr lang="en-IN" sz="2400" dirty="0"/>
              <a:t> Real-time parcel tracking for customers</a:t>
            </a:r>
          </a:p>
          <a:p>
            <a:pPr marL="457200" lvl="0" indent="-342900" rtl="0">
              <a:lnSpc>
                <a:spcPct val="150000"/>
              </a:lnSpc>
              <a:spcBef>
                <a:spcPts val="0"/>
              </a:spcBef>
              <a:spcAft>
                <a:spcPts val="0"/>
              </a:spcAft>
              <a:buClr>
                <a:srgbClr val="000000"/>
              </a:buClr>
              <a:buSzPts val="1800"/>
              <a:buFont typeface="Roboto"/>
              <a:buChar char="●"/>
            </a:pPr>
            <a:r>
              <a:rPr lang="en-IN" sz="2400" dirty="0"/>
              <a:t>Intelligent route optimization for delivery vehicles</a:t>
            </a:r>
          </a:p>
          <a:p>
            <a:pPr marL="457200" lvl="0" indent="-342900" rtl="0">
              <a:lnSpc>
                <a:spcPct val="150000"/>
              </a:lnSpc>
              <a:spcBef>
                <a:spcPts val="0"/>
              </a:spcBef>
              <a:spcAft>
                <a:spcPts val="0"/>
              </a:spcAft>
              <a:buClr>
                <a:srgbClr val="000000"/>
              </a:buClr>
              <a:buSzPts val="1800"/>
              <a:buFont typeface="Roboto"/>
              <a:buChar char="●"/>
            </a:pPr>
            <a:r>
              <a:rPr lang="en-IN" sz="2400" dirty="0"/>
              <a:t>User-friendly interface for customers and logistics staff</a:t>
            </a:r>
          </a:p>
          <a:p>
            <a:pPr marL="457200" lvl="0" indent="-342900" rtl="0">
              <a:lnSpc>
                <a:spcPct val="150000"/>
              </a:lnSpc>
              <a:spcBef>
                <a:spcPts val="0"/>
              </a:spcBef>
              <a:spcAft>
                <a:spcPts val="0"/>
              </a:spcAft>
              <a:buClr>
                <a:srgbClr val="000000"/>
              </a:buClr>
              <a:buSzPts val="1800"/>
              <a:buFont typeface="Roboto"/>
              <a:buChar char="●"/>
            </a:pPr>
            <a:r>
              <a:rPr lang="en-IN" sz="2400" dirty="0"/>
              <a:t>Automated notifications for delivery updates</a:t>
            </a:r>
          </a:p>
          <a:p>
            <a:pPr marL="457200" lvl="0" indent="-342900" rtl="0">
              <a:lnSpc>
                <a:spcPct val="150000"/>
              </a:lnSpc>
              <a:spcBef>
                <a:spcPts val="0"/>
              </a:spcBef>
              <a:spcAft>
                <a:spcPts val="0"/>
              </a:spcAft>
              <a:buClr>
                <a:srgbClr val="000000"/>
              </a:buClr>
              <a:buSzPts val="1800"/>
              <a:buFont typeface="Roboto"/>
              <a:buChar char="●"/>
            </a:pPr>
            <a:r>
              <a:rPr lang="en-IN" sz="2400" dirty="0"/>
              <a:t>Analytics for performance monitoring and optimization </a:t>
            </a:r>
            <a:endParaRPr lang="en-US" sz="2400" dirty="0">
              <a:solidFill>
                <a:srgbClr val="000000"/>
              </a:solidFill>
              <a:latin typeface="Roboto"/>
              <a:ea typeface="Roboto"/>
              <a:cs typeface="Roboto"/>
              <a:sym typeface="Roboto"/>
            </a:endParaRPr>
          </a:p>
          <a:p>
            <a:pPr marL="0" lvl="0" indent="0" algn="l" rtl="0">
              <a:spcBef>
                <a:spcPts val="1500"/>
              </a:spcBef>
              <a:spcAft>
                <a:spcPts val="1200"/>
              </a:spcAft>
              <a:buNone/>
            </a:pPr>
            <a:endParaRPr sz="1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2"/>
          <p:cNvSpPr txBox="1">
            <a:spLocks noGrp="1"/>
          </p:cNvSpPr>
          <p:nvPr>
            <p:ph type="title"/>
          </p:nvPr>
        </p:nvSpPr>
        <p:spPr>
          <a:xfrm>
            <a:off x="729450" y="405685"/>
            <a:ext cx="7688700" cy="1448165"/>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Results</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41" name="Google Shape;141;p22"/>
          <p:cNvSpPr txBox="1">
            <a:spLocks noGrp="1"/>
          </p:cNvSpPr>
          <p:nvPr>
            <p:ph type="body" idx="1"/>
          </p:nvPr>
        </p:nvSpPr>
        <p:spPr>
          <a:xfrm>
            <a:off x="0" y="1435993"/>
            <a:ext cx="9144000" cy="2903981"/>
          </a:xfrm>
          <a:prstGeom prst="rect">
            <a:avLst/>
          </a:prstGeom>
        </p:spPr>
        <p:txBody>
          <a:bodyPr spcFirstLastPara="1" wrap="square" lIns="91425" tIns="91425" rIns="91425" bIns="91425" anchor="t" anchorCtr="0">
            <a:normAutofit fontScale="85000" lnSpcReduction="20000"/>
          </a:bodyPr>
          <a:lstStyle/>
          <a:p>
            <a:pPr marL="146050" indent="0" algn="l">
              <a:buNone/>
            </a:pPr>
            <a:endParaRPr lang="en-US" sz="2800" b="0" i="0" dirty="0">
              <a:effectLst/>
              <a:latin typeface="Söhne"/>
            </a:endParaRPr>
          </a:p>
          <a:p>
            <a:r>
              <a:rPr lang="en-US" sz="2300" b="0" i="0" dirty="0">
                <a:effectLst/>
                <a:latin typeface="Söhne"/>
              </a:rPr>
              <a:t>The project has yielded tangible results in the form of enhanced delivery services through optimization and the successful implementation of an advanced tracking system.</a:t>
            </a:r>
          </a:p>
          <a:p>
            <a:pPr marL="146050" indent="0">
              <a:buNone/>
            </a:pPr>
            <a:endParaRPr lang="en" sz="2300" dirty="0">
              <a:solidFill>
                <a:schemeClr val="bg2"/>
              </a:solidFill>
              <a:latin typeface="Roboto"/>
              <a:ea typeface="Roboto"/>
              <a:cs typeface="Roboto"/>
              <a:sym typeface="Roboto"/>
            </a:endParaRPr>
          </a:p>
          <a:p>
            <a:pPr marL="457200" lvl="0" indent="-349250" algn="l" rtl="0">
              <a:spcBef>
                <a:spcPts val="0"/>
              </a:spcBef>
              <a:spcAft>
                <a:spcPts val="0"/>
              </a:spcAft>
              <a:buClr>
                <a:srgbClr val="000000"/>
              </a:buClr>
              <a:buSzPts val="1900"/>
              <a:buFont typeface="Roboto"/>
              <a:buChar char="●"/>
            </a:pPr>
            <a:r>
              <a:rPr lang="en-US" sz="2300" b="0" i="0" dirty="0">
                <a:solidFill>
                  <a:schemeClr val="bg2"/>
                </a:solidFill>
                <a:effectLst/>
                <a:latin typeface="Söhne"/>
              </a:rPr>
              <a:t>Through the completion of this project, we have gained valuable hands-on experience in the dynamic fields of computer science and engineering. This acquired expertise will undoubtedly prove advantageous as we navigate and contribute to the challenges and innovations within this sector</a:t>
            </a:r>
            <a:endParaRPr sz="2300" dirty="0">
              <a:solidFill>
                <a:schemeClr val="bg2"/>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title"/>
          </p:nvPr>
        </p:nvSpPr>
        <p:spPr>
          <a:xfrm>
            <a:off x="729450" y="444321"/>
            <a:ext cx="7688700" cy="1409529"/>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Challenges Faced</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47" name="Google Shape;147;p23"/>
          <p:cNvSpPr txBox="1">
            <a:spLocks noGrp="1"/>
          </p:cNvSpPr>
          <p:nvPr>
            <p:ph type="body" idx="1"/>
          </p:nvPr>
        </p:nvSpPr>
        <p:spPr>
          <a:xfrm>
            <a:off x="0" y="1448873"/>
            <a:ext cx="9144000" cy="3342068"/>
          </a:xfrm>
          <a:prstGeom prst="rect">
            <a:avLst/>
          </a:prstGeom>
        </p:spPr>
        <p:txBody>
          <a:bodyPr spcFirstLastPara="1" wrap="square" lIns="91425" tIns="91425" rIns="91425" bIns="91425" anchor="t" anchorCtr="0">
            <a:normAutofit fontScale="77500" lnSpcReduction="20000"/>
          </a:bodyPr>
          <a:lstStyle/>
          <a:p>
            <a:pPr algn="l"/>
            <a:r>
              <a:rPr lang="en-US" sz="2800" b="1" i="0" dirty="0">
                <a:solidFill>
                  <a:schemeClr val="bg2"/>
                </a:solidFill>
                <a:effectLst/>
                <a:latin typeface="Söhne"/>
              </a:rPr>
              <a:t>User Experience Design:</a:t>
            </a:r>
            <a:endParaRPr lang="en-US" sz="2800" b="0" i="0" dirty="0">
              <a:solidFill>
                <a:schemeClr val="bg2"/>
              </a:solidFill>
              <a:effectLst/>
              <a:latin typeface="Söhne"/>
            </a:endParaRPr>
          </a:p>
          <a:p>
            <a:pPr algn="l">
              <a:buFont typeface="Arial" panose="020B0604020202020204" pitchFamily="34" charset="0"/>
              <a:buChar char="•"/>
            </a:pPr>
            <a:r>
              <a:rPr lang="en-US" sz="2800" b="1" i="0" dirty="0">
                <a:solidFill>
                  <a:schemeClr val="bg2"/>
                </a:solidFill>
                <a:effectLst/>
                <a:latin typeface="Söhne"/>
              </a:rPr>
              <a:t>Solution:</a:t>
            </a:r>
            <a:r>
              <a:rPr lang="en-US" sz="2800" b="0" i="0" dirty="0">
                <a:solidFill>
                  <a:schemeClr val="bg2"/>
                </a:solidFill>
                <a:effectLst/>
                <a:latin typeface="Söhne"/>
              </a:rPr>
              <a:t> We gathered feedback  from our friends in the hostel to refine the interface. Engaged in collaborative design sessions to align aesthetics with functionality. </a:t>
            </a:r>
            <a:endParaRPr lang="en-US" sz="1900" dirty="0">
              <a:solidFill>
                <a:schemeClr val="bg2"/>
              </a:solidFill>
              <a:latin typeface="Roboto"/>
              <a:ea typeface="Roboto"/>
              <a:cs typeface="Roboto"/>
              <a:sym typeface="Roboto"/>
            </a:endParaRPr>
          </a:p>
          <a:p>
            <a:pPr algn="l"/>
            <a:r>
              <a:rPr lang="en-US" sz="2800" b="1" i="0" dirty="0">
                <a:solidFill>
                  <a:schemeClr val="bg2"/>
                </a:solidFill>
                <a:effectLst/>
                <a:latin typeface="Söhne"/>
              </a:rPr>
              <a:t>Integration Complexity:</a:t>
            </a:r>
            <a:endParaRPr lang="en-US" sz="2800" b="0" i="0" dirty="0">
              <a:solidFill>
                <a:schemeClr val="bg2"/>
              </a:solidFill>
              <a:effectLst/>
              <a:latin typeface="Söhne"/>
            </a:endParaRPr>
          </a:p>
          <a:p>
            <a:pPr algn="l">
              <a:buFont typeface="Arial" panose="020B0604020202020204" pitchFamily="34" charset="0"/>
              <a:buChar char="•"/>
            </a:pPr>
            <a:r>
              <a:rPr lang="en-US" sz="2800" b="1" i="0" dirty="0">
                <a:solidFill>
                  <a:schemeClr val="bg2"/>
                </a:solidFill>
                <a:effectLst/>
                <a:latin typeface="Söhne"/>
              </a:rPr>
              <a:t>Solution:</a:t>
            </a:r>
            <a:r>
              <a:rPr lang="en-US" sz="2800" b="0" i="0" dirty="0">
                <a:solidFill>
                  <a:schemeClr val="bg2"/>
                </a:solidFill>
                <a:effectLst/>
                <a:latin typeface="Söhne"/>
              </a:rPr>
              <a:t> Implemented a phased approach, breaking down the integration into smaller, manageable tasks. Conducted thorough testing at each stage to identify and address issues promptly. Collaborated closely with the development team to streamline the integration process.</a:t>
            </a:r>
          </a:p>
          <a:p>
            <a:pPr marL="457200" lvl="0" indent="-349250" algn="l" rtl="0">
              <a:spcBef>
                <a:spcPts val="0"/>
              </a:spcBef>
              <a:spcAft>
                <a:spcPts val="0"/>
              </a:spcAft>
              <a:buClr>
                <a:srgbClr val="000000"/>
              </a:buClr>
              <a:buSzPts val="1900"/>
              <a:buFont typeface="Roboto"/>
              <a:buChar char="●"/>
            </a:pPr>
            <a:endParaRPr sz="19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4"/>
          <p:cNvSpPr txBox="1">
            <a:spLocks noGrp="1"/>
          </p:cNvSpPr>
          <p:nvPr>
            <p:ph type="title"/>
          </p:nvPr>
        </p:nvSpPr>
        <p:spPr>
          <a:xfrm>
            <a:off x="729450" y="431442"/>
            <a:ext cx="7688700" cy="1422408"/>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285" dirty="0">
                <a:solidFill>
                  <a:srgbClr val="000000"/>
                </a:solidFill>
                <a:latin typeface="Roboto"/>
                <a:ea typeface="Roboto"/>
                <a:cs typeface="Roboto"/>
                <a:sym typeface="Roboto"/>
              </a:rPr>
              <a:t>Future Work</a:t>
            </a:r>
            <a:endParaRPr sz="22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140" dirty="0"/>
          </a:p>
        </p:txBody>
      </p:sp>
      <p:sp>
        <p:nvSpPr>
          <p:cNvPr id="153" name="Google Shape;153;p24"/>
          <p:cNvSpPr txBox="1">
            <a:spLocks noGrp="1"/>
          </p:cNvSpPr>
          <p:nvPr>
            <p:ph type="body" idx="1"/>
          </p:nvPr>
        </p:nvSpPr>
        <p:spPr>
          <a:xfrm>
            <a:off x="0" y="1281448"/>
            <a:ext cx="9144000" cy="4204952"/>
          </a:xfrm>
          <a:prstGeom prst="rect">
            <a:avLst/>
          </a:prstGeom>
        </p:spPr>
        <p:txBody>
          <a:bodyPr spcFirstLastPara="1" wrap="square" lIns="91425" tIns="91425" rIns="91425" bIns="91425" anchor="t" anchorCtr="0">
            <a:normAutofit fontScale="70000" lnSpcReduction="20000"/>
          </a:bodyPr>
          <a:lstStyle/>
          <a:p>
            <a:pPr algn="l"/>
            <a:r>
              <a:rPr lang="en-IN" sz="2800" b="1" i="0" dirty="0">
                <a:solidFill>
                  <a:schemeClr val="bg2"/>
                </a:solidFill>
                <a:effectLst/>
                <a:latin typeface="Söhne"/>
              </a:rPr>
              <a:t>Enhanced Tracking Capabilities:</a:t>
            </a:r>
            <a:endParaRPr lang="en-IN" sz="2800" b="0" i="0" dirty="0">
              <a:solidFill>
                <a:schemeClr val="bg2"/>
              </a:solidFill>
              <a:effectLst/>
              <a:latin typeface="Söhne"/>
            </a:endParaRPr>
          </a:p>
          <a:p>
            <a:pPr algn="l">
              <a:buFont typeface="Arial" panose="020B0604020202020204" pitchFamily="34" charset="0"/>
              <a:buChar char="•"/>
            </a:pPr>
            <a:r>
              <a:rPr lang="en-IN" sz="2800" b="1" i="0" dirty="0">
                <a:solidFill>
                  <a:schemeClr val="bg2"/>
                </a:solidFill>
                <a:effectLst/>
                <a:latin typeface="Söhne"/>
              </a:rPr>
              <a:t>Improvement:</a:t>
            </a:r>
            <a:r>
              <a:rPr lang="en-IN" sz="2800" b="0" i="0" dirty="0">
                <a:solidFill>
                  <a:schemeClr val="bg2"/>
                </a:solidFill>
                <a:effectLst/>
                <a:latin typeface="Söhne"/>
              </a:rPr>
              <a:t> Implement real-time GPS tracking for more precise parcel location updates. Integrate geofencing for customizable delivery zones, providing customers with accurate arrival estimations.</a:t>
            </a:r>
          </a:p>
          <a:p>
            <a:pPr algn="l"/>
            <a:r>
              <a:rPr lang="en-US" sz="2800" b="1" i="0" dirty="0">
                <a:solidFill>
                  <a:schemeClr val="bg2"/>
                </a:solidFill>
                <a:effectLst/>
                <a:latin typeface="Söhne"/>
              </a:rPr>
              <a:t>Mobile Application Development:</a:t>
            </a:r>
            <a:endParaRPr lang="en-US" sz="2800" b="0" i="0" dirty="0">
              <a:solidFill>
                <a:schemeClr val="bg2"/>
              </a:solidFill>
              <a:effectLst/>
              <a:latin typeface="Söhne"/>
            </a:endParaRPr>
          </a:p>
          <a:p>
            <a:pPr algn="l">
              <a:buFont typeface="Arial" panose="020B0604020202020204" pitchFamily="34" charset="0"/>
              <a:buChar char="•"/>
            </a:pPr>
            <a:r>
              <a:rPr lang="en-US" sz="2800" b="1" i="0" dirty="0">
                <a:solidFill>
                  <a:schemeClr val="bg2"/>
                </a:solidFill>
                <a:effectLst/>
                <a:latin typeface="Söhne"/>
              </a:rPr>
              <a:t>Extension:</a:t>
            </a:r>
            <a:r>
              <a:rPr lang="en-US" sz="2800" b="0" i="0" dirty="0">
                <a:solidFill>
                  <a:schemeClr val="bg2"/>
                </a:solidFill>
                <a:effectLst/>
                <a:latin typeface="Söhne"/>
              </a:rPr>
              <a:t> Develop a mobile application for both Android and iOS platforms, offering a more convenient and accessible way for users to track shipments, request services, and provide feedback.</a:t>
            </a:r>
          </a:p>
          <a:p>
            <a:pPr algn="l"/>
            <a:r>
              <a:rPr lang="en-US" sz="2800" b="1" i="0" dirty="0">
                <a:solidFill>
                  <a:schemeClr val="bg2"/>
                </a:solidFill>
                <a:effectLst/>
                <a:latin typeface="Söhne"/>
              </a:rPr>
              <a:t>Integration with E-commerce Platforms:</a:t>
            </a:r>
            <a:endParaRPr lang="en-US" sz="2800" b="0" i="0" dirty="0">
              <a:solidFill>
                <a:schemeClr val="bg2"/>
              </a:solidFill>
              <a:effectLst/>
              <a:latin typeface="Söhne"/>
            </a:endParaRPr>
          </a:p>
          <a:p>
            <a:pPr algn="l">
              <a:buFont typeface="Arial" panose="020B0604020202020204" pitchFamily="34" charset="0"/>
              <a:buChar char="•"/>
            </a:pPr>
            <a:r>
              <a:rPr lang="en-US" sz="2800" b="1" i="0" dirty="0">
                <a:solidFill>
                  <a:schemeClr val="bg2"/>
                </a:solidFill>
                <a:effectLst/>
                <a:latin typeface="Söhne"/>
              </a:rPr>
              <a:t>Improvement:</a:t>
            </a:r>
            <a:r>
              <a:rPr lang="en-US" sz="2800" b="0" i="0" dirty="0">
                <a:solidFill>
                  <a:schemeClr val="bg2"/>
                </a:solidFill>
                <a:effectLst/>
                <a:latin typeface="Söhne"/>
              </a:rPr>
              <a:t> Explore integration possibilities with major e-commerce platforms to streamline the parcel shipping process. Provide seamless APIs for businesses to directly integrate </a:t>
            </a:r>
            <a:r>
              <a:rPr lang="en-US" sz="2800" b="0" i="0" dirty="0" err="1">
                <a:solidFill>
                  <a:schemeClr val="bg2"/>
                </a:solidFill>
                <a:effectLst/>
                <a:latin typeface="Söhne"/>
              </a:rPr>
              <a:t>Kabootar</a:t>
            </a:r>
            <a:r>
              <a:rPr lang="en-US" sz="2800" b="0" i="0" dirty="0">
                <a:solidFill>
                  <a:schemeClr val="bg2"/>
                </a:solidFill>
                <a:effectLst/>
                <a:latin typeface="Söhne"/>
              </a:rPr>
              <a:t> Parcel Services into their online stores.</a:t>
            </a:r>
            <a:endParaRPr sz="2000" dirty="0">
              <a:solidFill>
                <a:schemeClr val="bg2"/>
              </a:solidFill>
              <a:latin typeface="Roboto"/>
              <a:ea typeface="Roboto"/>
              <a:cs typeface="Roboto"/>
              <a:sym typeface="Roboto"/>
            </a:endParaRPr>
          </a:p>
          <a:p>
            <a:pPr marL="0" lvl="0" indent="0" algn="l" rtl="0">
              <a:spcBef>
                <a:spcPts val="1500"/>
              </a:spcBef>
              <a:spcAft>
                <a:spcPts val="1200"/>
              </a:spcAft>
              <a:buNone/>
            </a:pPr>
            <a:endParaRPr sz="21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5"/>
          <p:cNvSpPr txBox="1">
            <a:spLocks noGrp="1"/>
          </p:cNvSpPr>
          <p:nvPr>
            <p:ph type="title"/>
          </p:nvPr>
        </p:nvSpPr>
        <p:spPr>
          <a:xfrm>
            <a:off x="708338" y="450761"/>
            <a:ext cx="7709812" cy="1403089"/>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285" dirty="0">
                <a:solidFill>
                  <a:srgbClr val="000000"/>
                </a:solidFill>
                <a:latin typeface="Roboto"/>
                <a:ea typeface="Roboto"/>
                <a:cs typeface="Roboto"/>
                <a:sym typeface="Roboto"/>
              </a:rPr>
              <a:t>Conclusion</a:t>
            </a:r>
            <a:endParaRPr sz="22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140" dirty="0"/>
          </a:p>
        </p:txBody>
      </p:sp>
      <p:sp>
        <p:nvSpPr>
          <p:cNvPr id="159" name="Google Shape;159;p25"/>
          <p:cNvSpPr txBox="1">
            <a:spLocks noGrp="1"/>
          </p:cNvSpPr>
          <p:nvPr>
            <p:ph type="body" idx="1"/>
          </p:nvPr>
        </p:nvSpPr>
        <p:spPr>
          <a:xfrm>
            <a:off x="0" y="1590541"/>
            <a:ext cx="9144000" cy="3552959"/>
          </a:xfrm>
          <a:prstGeom prst="rect">
            <a:avLst/>
          </a:prstGeom>
        </p:spPr>
        <p:txBody>
          <a:bodyPr spcFirstLastPara="1" wrap="square" lIns="91425" tIns="91425" rIns="91425" bIns="91425" anchor="t" anchorCtr="0">
            <a:normAutofit fontScale="62500" lnSpcReduction="20000"/>
          </a:bodyPr>
          <a:lstStyle/>
          <a:p>
            <a:pPr algn="l"/>
            <a:r>
              <a:rPr lang="en-US" sz="2800" b="1" i="0" dirty="0">
                <a:solidFill>
                  <a:schemeClr val="bg2"/>
                </a:solidFill>
                <a:effectLst/>
                <a:latin typeface="Söhne"/>
              </a:rPr>
              <a:t>Key Points:</a:t>
            </a:r>
            <a:endParaRPr lang="en-US" sz="2800" b="0" i="0" dirty="0">
              <a:solidFill>
                <a:schemeClr val="bg2"/>
              </a:solidFill>
              <a:effectLst/>
              <a:latin typeface="Söhne"/>
            </a:endParaRPr>
          </a:p>
          <a:p>
            <a:pPr algn="l">
              <a:buFont typeface="Arial" panose="020B0604020202020204" pitchFamily="34" charset="0"/>
              <a:buChar char="•"/>
            </a:pPr>
            <a:r>
              <a:rPr lang="en-US" sz="2800" b="0" i="0" dirty="0">
                <a:solidFill>
                  <a:schemeClr val="bg2"/>
                </a:solidFill>
                <a:effectLst/>
                <a:latin typeface="Söhne"/>
              </a:rPr>
              <a:t>Successfully implemented an optimized delivery service and an advanced tracking system.</a:t>
            </a:r>
          </a:p>
          <a:p>
            <a:pPr algn="l">
              <a:buFont typeface="Arial" panose="020B0604020202020204" pitchFamily="34" charset="0"/>
              <a:buChar char="•"/>
            </a:pPr>
            <a:r>
              <a:rPr lang="en-US" sz="2800" b="0" i="0" dirty="0">
                <a:solidFill>
                  <a:schemeClr val="bg2"/>
                </a:solidFill>
                <a:effectLst/>
                <a:latin typeface="Söhne"/>
              </a:rPr>
              <a:t>Overcame challenges in integration complexity, user experience design, and data security.</a:t>
            </a:r>
          </a:p>
          <a:p>
            <a:pPr algn="l">
              <a:buFont typeface="Arial" panose="020B0604020202020204" pitchFamily="34" charset="0"/>
              <a:buChar char="•"/>
            </a:pPr>
            <a:r>
              <a:rPr lang="en-US" sz="2800" b="0" i="0" dirty="0">
                <a:solidFill>
                  <a:schemeClr val="bg2"/>
                </a:solidFill>
                <a:effectLst/>
                <a:latin typeface="Söhne"/>
              </a:rPr>
              <a:t>Gained valuable experience in the fields of computer science and engineering.</a:t>
            </a:r>
          </a:p>
          <a:p>
            <a:pPr algn="l">
              <a:buFont typeface="Arial" panose="020B0604020202020204" pitchFamily="34" charset="0"/>
              <a:buChar char="•"/>
            </a:pPr>
            <a:endParaRPr sz="2000" dirty="0">
              <a:solidFill>
                <a:schemeClr val="bg2"/>
              </a:solidFill>
              <a:latin typeface="Roboto"/>
              <a:ea typeface="Roboto"/>
              <a:cs typeface="Roboto"/>
              <a:sym typeface="Roboto"/>
            </a:endParaRPr>
          </a:p>
          <a:p>
            <a:pPr algn="l"/>
            <a:r>
              <a:rPr lang="en-US" sz="2800" b="1" i="0" dirty="0">
                <a:solidFill>
                  <a:schemeClr val="bg2"/>
                </a:solidFill>
                <a:effectLst/>
                <a:latin typeface="Söhne"/>
              </a:rPr>
              <a:t>Significance of the Project:</a:t>
            </a:r>
            <a:endParaRPr lang="en-US" sz="2800" b="0" i="0" dirty="0">
              <a:solidFill>
                <a:schemeClr val="bg2"/>
              </a:solidFill>
              <a:effectLst/>
              <a:latin typeface="Söhne"/>
            </a:endParaRPr>
          </a:p>
          <a:p>
            <a:pPr algn="l">
              <a:buFont typeface="Arial" panose="020B0604020202020204" pitchFamily="34" charset="0"/>
              <a:buChar char="•"/>
            </a:pPr>
            <a:r>
              <a:rPr lang="en-US" sz="2800" b="0" i="0" dirty="0">
                <a:solidFill>
                  <a:schemeClr val="bg2"/>
                </a:solidFill>
                <a:effectLst/>
                <a:latin typeface="Söhne"/>
              </a:rPr>
              <a:t>The project marks a significant achievement in improving the efficiency and reliability of delivery services through optimization and advanced tracking.</a:t>
            </a:r>
          </a:p>
          <a:p>
            <a:pPr algn="l">
              <a:buFont typeface="Arial" panose="020B0604020202020204" pitchFamily="34" charset="0"/>
              <a:buChar char="•"/>
            </a:pPr>
            <a:r>
              <a:rPr lang="en-US" sz="2800" b="0" i="0" dirty="0">
                <a:solidFill>
                  <a:schemeClr val="bg2"/>
                </a:solidFill>
                <a:effectLst/>
                <a:latin typeface="Söhne"/>
              </a:rPr>
              <a:t>The experience gained is crucial for future endeavors in the dynamic fields of computer science and engineering, providing a foundation for continued innovation and success.</a:t>
            </a:r>
          </a:p>
          <a:p>
            <a:pPr marL="101600" lvl="0" indent="0" algn="l" rtl="0">
              <a:spcBef>
                <a:spcPts val="0"/>
              </a:spcBef>
              <a:spcAft>
                <a:spcPts val="0"/>
              </a:spcAft>
              <a:buClr>
                <a:srgbClr val="000000"/>
              </a:buClr>
              <a:buSzPts val="2000"/>
              <a:buNone/>
            </a:pPr>
            <a:endParaRPr sz="2000" dirty="0">
              <a:solidFill>
                <a:srgbClr val="000000"/>
              </a:solidFill>
              <a:latin typeface="Roboto"/>
              <a:ea typeface="Roboto"/>
              <a:cs typeface="Roboto"/>
              <a:sym typeface="Roboto"/>
            </a:endParaRPr>
          </a:p>
          <a:p>
            <a:pPr marL="0" lvl="0" indent="0" algn="l" rtl="0">
              <a:spcBef>
                <a:spcPts val="1500"/>
              </a:spcBef>
              <a:spcAft>
                <a:spcPts val="1200"/>
              </a:spcAft>
              <a:buNone/>
            </a:pPr>
            <a:endParaRPr sz="21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727650" y="487962"/>
            <a:ext cx="7688700" cy="5352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085" dirty="0">
                <a:solidFill>
                  <a:srgbClr val="000000"/>
                </a:solidFill>
                <a:latin typeface="Roboto"/>
                <a:ea typeface="Roboto"/>
                <a:cs typeface="Roboto"/>
                <a:sym typeface="Roboto"/>
              </a:rPr>
              <a:t>Acknowledgments</a:t>
            </a:r>
            <a:endParaRPr sz="20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2940" dirty="0"/>
          </a:p>
        </p:txBody>
      </p:sp>
      <p:sp>
        <p:nvSpPr>
          <p:cNvPr id="165" name="Google Shape;165;p26"/>
          <p:cNvSpPr txBox="1">
            <a:spLocks noGrp="1"/>
          </p:cNvSpPr>
          <p:nvPr>
            <p:ph type="body" idx="1"/>
          </p:nvPr>
        </p:nvSpPr>
        <p:spPr>
          <a:xfrm>
            <a:off x="497630" y="1924329"/>
            <a:ext cx="7688700" cy="2261100"/>
          </a:xfrm>
          <a:prstGeom prst="rect">
            <a:avLst/>
          </a:prstGeom>
        </p:spPr>
        <p:txBody>
          <a:bodyPr spcFirstLastPara="1" wrap="square" lIns="91425" tIns="91425" rIns="91425" bIns="91425" anchor="t" anchorCtr="0">
            <a:normAutofit fontScale="47500" lnSpcReduction="20000"/>
          </a:bodyPr>
          <a:lstStyle/>
          <a:p>
            <a:pPr marL="0" lvl="0" indent="0" algn="l" rtl="0">
              <a:spcBef>
                <a:spcPts val="0"/>
              </a:spcBef>
              <a:spcAft>
                <a:spcPts val="1200"/>
              </a:spcAft>
              <a:buNone/>
            </a:pPr>
            <a:r>
              <a:rPr lang="en-US" sz="3400" b="1" i="0" dirty="0">
                <a:solidFill>
                  <a:schemeClr val="bg2"/>
                </a:solidFill>
                <a:effectLst/>
                <a:latin typeface="Söhne"/>
              </a:rPr>
              <a:t>Mentors:</a:t>
            </a:r>
            <a:r>
              <a:rPr lang="en-US" sz="3400" b="0" i="0" dirty="0">
                <a:solidFill>
                  <a:schemeClr val="bg2"/>
                </a:solidFill>
                <a:effectLst/>
                <a:latin typeface="Söhne"/>
              </a:rPr>
              <a:t> Special thanks to any mentors or advisors who provided valuable feedback, suggestions, and support. Their mentorship was instrumental in overcoming challenges and refining the project to meet its objectives.</a:t>
            </a:r>
          </a:p>
          <a:p>
            <a:pPr marL="0" lvl="0" indent="0" algn="l" rtl="0">
              <a:spcBef>
                <a:spcPts val="0"/>
              </a:spcBef>
              <a:spcAft>
                <a:spcPts val="1200"/>
              </a:spcAft>
              <a:buNone/>
            </a:pPr>
            <a:r>
              <a:rPr lang="en-US" sz="3400" b="1" i="0" dirty="0">
                <a:solidFill>
                  <a:schemeClr val="bg2"/>
                </a:solidFill>
                <a:effectLst/>
                <a:latin typeface="Söhne"/>
              </a:rPr>
              <a:t>Peers and Team Members:</a:t>
            </a:r>
            <a:r>
              <a:rPr lang="en-US" sz="3400" b="0" i="0" dirty="0">
                <a:solidFill>
                  <a:schemeClr val="bg2"/>
                </a:solidFill>
                <a:effectLst/>
                <a:latin typeface="Söhne"/>
              </a:rPr>
              <a:t> A heartfelt thank you to my fellow peers and team members who collaborated tirelessly on various aspects of the project. Their dedication, teamwork, and diverse skill sets significantly enriched the project and contributed to its overall success.</a:t>
            </a:r>
          </a:p>
          <a:p>
            <a:pPr marL="0" lvl="0" indent="0" algn="l" rtl="0">
              <a:spcBef>
                <a:spcPts val="0"/>
              </a:spcBef>
              <a:spcAft>
                <a:spcPts val="1200"/>
              </a:spcAft>
              <a:buNone/>
            </a:pPr>
            <a:endParaRPr sz="19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7"/>
          <p:cNvSpPr txBox="1">
            <a:spLocks noGrp="1"/>
          </p:cNvSpPr>
          <p:nvPr>
            <p:ph type="title"/>
          </p:nvPr>
        </p:nvSpPr>
        <p:spPr>
          <a:xfrm>
            <a:off x="729450" y="1674254"/>
            <a:ext cx="7688700" cy="959476"/>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Q&amp;A</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71" name="Google Shape;171;p27"/>
          <p:cNvSpPr txBox="1">
            <a:spLocks noGrp="1"/>
          </p:cNvSpPr>
          <p:nvPr>
            <p:ph type="body" idx="1"/>
          </p:nvPr>
        </p:nvSpPr>
        <p:spPr>
          <a:xfrm>
            <a:off x="729450" y="2401910"/>
            <a:ext cx="7688700" cy="1629176"/>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900" dirty="0">
                <a:solidFill>
                  <a:srgbClr val="0F0F0F"/>
                </a:solidFill>
                <a:latin typeface="Roboto"/>
                <a:ea typeface="Roboto"/>
                <a:cs typeface="Roboto"/>
                <a:sym typeface="Roboto"/>
              </a:rPr>
              <a:t>Open the floor for questions from the audience</a:t>
            </a:r>
            <a:endParaRPr sz="2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1217" y="444321"/>
            <a:ext cx="7696933" cy="901521"/>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Clr>
                <a:schemeClr val="dk1"/>
              </a:buClr>
              <a:buSzPts val="990"/>
              <a:buFont typeface="Arial"/>
              <a:buNone/>
            </a:pPr>
            <a:r>
              <a:rPr lang="en" sz="2285" b="1" dirty="0">
                <a:latin typeface="Roboto"/>
                <a:ea typeface="Roboto"/>
                <a:cs typeface="Roboto"/>
                <a:sym typeface="Roboto"/>
              </a:rPr>
              <a:t>Introduction</a:t>
            </a:r>
            <a:endParaRPr sz="2285" b="1" dirty="0">
              <a:latin typeface="Roboto"/>
              <a:ea typeface="Roboto"/>
              <a:cs typeface="Roboto"/>
              <a:sym typeface="Roboto"/>
            </a:endParaRPr>
          </a:p>
          <a:p>
            <a:pPr marL="0" lvl="0" indent="0" algn="l" rtl="0">
              <a:spcBef>
                <a:spcPts val="400"/>
              </a:spcBef>
              <a:spcAft>
                <a:spcPts val="0"/>
              </a:spcAft>
              <a:buSzPts val="990"/>
              <a:buNone/>
            </a:pPr>
            <a:endParaRPr sz="3140" dirty="0"/>
          </a:p>
        </p:txBody>
      </p:sp>
      <p:sp>
        <p:nvSpPr>
          <p:cNvPr id="93" name="Google Shape;93;p14"/>
          <p:cNvSpPr txBox="1">
            <a:spLocks noGrp="1"/>
          </p:cNvSpPr>
          <p:nvPr>
            <p:ph type="body" idx="1"/>
          </p:nvPr>
        </p:nvSpPr>
        <p:spPr>
          <a:xfrm>
            <a:off x="0" y="1423116"/>
            <a:ext cx="9144000" cy="2916860"/>
          </a:xfrm>
          <a:prstGeom prst="rect">
            <a:avLst/>
          </a:prstGeom>
        </p:spPr>
        <p:txBody>
          <a:bodyPr spcFirstLastPara="1" wrap="square" lIns="91425" tIns="91425" rIns="91425" bIns="91425" anchor="t" anchorCtr="0">
            <a:normAutofit fontScale="70000" lnSpcReduction="20000"/>
          </a:bodyPr>
          <a:lstStyle/>
          <a:p>
            <a:pPr marL="457200" lvl="0" indent="-355600" algn="l" rtl="0">
              <a:spcBef>
                <a:spcPts val="0"/>
              </a:spcBef>
              <a:spcAft>
                <a:spcPts val="0"/>
              </a:spcAft>
              <a:buClr>
                <a:schemeClr val="dk1"/>
              </a:buClr>
              <a:buSzPts val="2000"/>
              <a:buFont typeface="Roboto"/>
              <a:buChar char="●"/>
            </a:pPr>
            <a:r>
              <a:rPr lang="en" sz="2000" dirty="0">
                <a:solidFill>
                  <a:schemeClr val="dk1"/>
                </a:solidFill>
                <a:latin typeface="Roboto"/>
                <a:ea typeface="Roboto"/>
                <a:cs typeface="Roboto"/>
                <a:sym typeface="Roboto"/>
              </a:rPr>
              <a:t> </a:t>
            </a:r>
            <a:r>
              <a:rPr lang="en-US" sz="2800" b="0" i="0" dirty="0">
                <a:solidFill>
                  <a:schemeClr val="bg2"/>
                </a:solidFill>
                <a:effectLst/>
                <a:latin typeface="Söhne"/>
              </a:rPr>
              <a:t>The project aims to enhance the efficiency of a parcel delivery company through the implementation of a streamlined and technology-driven logistics system.</a:t>
            </a:r>
            <a:endParaRPr sz="2000" dirty="0">
              <a:solidFill>
                <a:schemeClr val="bg2"/>
              </a:solidFill>
              <a:latin typeface="Roboto"/>
              <a:ea typeface="Roboto"/>
              <a:cs typeface="Roboto"/>
              <a:sym typeface="Roboto"/>
            </a:endParaRPr>
          </a:p>
          <a:p>
            <a:pPr marL="457200" lvl="0" indent="-355600" algn="l" rtl="0">
              <a:spcBef>
                <a:spcPts val="0"/>
              </a:spcBef>
              <a:spcAft>
                <a:spcPts val="0"/>
              </a:spcAft>
              <a:buClr>
                <a:schemeClr val="dk1"/>
              </a:buClr>
              <a:buSzPts val="2000"/>
              <a:buFont typeface="Roboto"/>
              <a:buChar char="●"/>
            </a:pPr>
            <a:r>
              <a:rPr lang="en-US" sz="2800" b="0" i="0" dirty="0">
                <a:solidFill>
                  <a:schemeClr val="bg2"/>
                </a:solidFill>
                <a:effectLst/>
                <a:latin typeface="Söhne"/>
              </a:rPr>
              <a:t>Addressing the challenges of timely and accurate parcel deliveries, the project seeks to optimize routes, minimize delays, and improve overall customer satisfaction</a:t>
            </a:r>
          </a:p>
          <a:p>
            <a:pPr marL="457200" lvl="0" indent="-355600" algn="l" rtl="0">
              <a:spcBef>
                <a:spcPts val="0"/>
              </a:spcBef>
              <a:spcAft>
                <a:spcPts val="0"/>
              </a:spcAft>
              <a:buClr>
                <a:schemeClr val="dk1"/>
              </a:buClr>
              <a:buSzPts val="2000"/>
              <a:buFont typeface="Roboto"/>
              <a:buChar char="●"/>
            </a:pPr>
            <a:r>
              <a:rPr lang="en-US" sz="2000" dirty="0">
                <a:solidFill>
                  <a:schemeClr val="bg2"/>
                </a:solidFill>
                <a:latin typeface="Roboto"/>
                <a:ea typeface="Roboto"/>
                <a:cs typeface="Roboto"/>
                <a:sym typeface="Roboto"/>
              </a:rPr>
              <a:t> </a:t>
            </a:r>
            <a:r>
              <a:rPr lang="en-US" sz="2800" b="0" i="0" dirty="0">
                <a:solidFill>
                  <a:schemeClr val="bg2"/>
                </a:solidFill>
                <a:effectLst/>
                <a:latin typeface="Söhne"/>
              </a:rPr>
              <a:t>The audience can expect a presentation of innovative solutions, including real-time tracking, automated scheduling, and data analytics, designed to elevate the performance and service quality of the parcel delivery company.</a:t>
            </a:r>
            <a:endParaRPr lang="en-US" sz="2000" dirty="0">
              <a:solidFill>
                <a:schemeClr val="bg2"/>
              </a:solidFill>
              <a:latin typeface="Roboto"/>
              <a:ea typeface="Roboto"/>
              <a:cs typeface="Roboto"/>
              <a:sym typeface="Roboto"/>
            </a:endParaRPr>
          </a:p>
          <a:p>
            <a:pPr marL="0" lvl="0" indent="0" algn="l" rtl="0">
              <a:spcBef>
                <a:spcPts val="1500"/>
              </a:spcBef>
              <a:spcAft>
                <a:spcPts val="1200"/>
              </a:spcAft>
              <a:buNone/>
            </a:pPr>
            <a:endParaRPr sz="2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425003"/>
            <a:ext cx="7688699" cy="895083"/>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Objectives</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99" name="Google Shape;99;p15"/>
          <p:cNvSpPr txBox="1">
            <a:spLocks noGrp="1"/>
          </p:cNvSpPr>
          <p:nvPr>
            <p:ph type="body" idx="1"/>
          </p:nvPr>
        </p:nvSpPr>
        <p:spPr>
          <a:xfrm>
            <a:off x="0" y="1481070"/>
            <a:ext cx="9144000" cy="2858905"/>
          </a:xfrm>
          <a:prstGeom prst="rect">
            <a:avLst/>
          </a:prstGeom>
        </p:spPr>
        <p:txBody>
          <a:bodyPr spcFirstLastPara="1" wrap="square" lIns="91425" tIns="91425" rIns="91425" bIns="91425" anchor="t" anchorCtr="0">
            <a:normAutofit fontScale="77500" lnSpcReduction="20000"/>
          </a:bodyPr>
          <a:lstStyle/>
          <a:p>
            <a:pPr marL="457200" lvl="0" indent="-349250" algn="l" rtl="0">
              <a:spcBef>
                <a:spcPts val="0"/>
              </a:spcBef>
              <a:spcAft>
                <a:spcPts val="0"/>
              </a:spcAft>
              <a:buClr>
                <a:srgbClr val="000000"/>
              </a:buClr>
              <a:buSzPts val="1900"/>
              <a:buFont typeface="Roboto"/>
              <a:buChar char="●"/>
            </a:pPr>
            <a:r>
              <a:rPr lang="en-US" sz="2800" b="0" i="0" dirty="0">
                <a:solidFill>
                  <a:schemeClr val="bg2"/>
                </a:solidFill>
                <a:effectLst/>
                <a:latin typeface="Söhne"/>
              </a:rPr>
              <a:t>The objectives of our mini project include implementing an efficient parcel delivery system with real-time tracking, optimizing delivery routes, and enhancing overall logistics management for a seamless customer experience</a:t>
            </a:r>
            <a:r>
              <a:rPr lang="en-US" sz="2800" b="0" i="0" dirty="0">
                <a:solidFill>
                  <a:srgbClr val="ECECF1"/>
                </a:solidFill>
                <a:effectLst/>
                <a:latin typeface="Söhne"/>
              </a:rPr>
              <a:t>.</a:t>
            </a:r>
            <a:endParaRPr lang="en-US" sz="1900" dirty="0">
              <a:solidFill>
                <a:srgbClr val="000000"/>
              </a:solidFill>
              <a:latin typeface="Roboto"/>
              <a:ea typeface="Roboto"/>
              <a:cs typeface="Roboto"/>
              <a:sym typeface="Roboto"/>
            </a:endParaRPr>
          </a:p>
          <a:p>
            <a:pPr marL="457200" lvl="0" indent="-349250" algn="l" rtl="0">
              <a:spcBef>
                <a:spcPts val="0"/>
              </a:spcBef>
              <a:spcAft>
                <a:spcPts val="0"/>
              </a:spcAft>
              <a:buClr>
                <a:srgbClr val="000000"/>
              </a:buClr>
              <a:buSzPts val="1900"/>
              <a:buFont typeface="Roboto"/>
              <a:buChar char="●"/>
            </a:pPr>
            <a:r>
              <a:rPr lang="en-US" sz="2800" b="0" i="0" dirty="0">
                <a:solidFill>
                  <a:schemeClr val="bg2"/>
                </a:solidFill>
                <a:effectLst/>
                <a:latin typeface="Söhne"/>
              </a:rPr>
              <a:t>The aim is to streamline and modernize the parcel delivery process, reducing delivery times, minimizing costs, and increasing customer satisfaction through the integration of advanced technologies and optimized operational strategies.</a:t>
            </a:r>
            <a:endParaRPr lang="en-US" sz="1900" dirty="0">
              <a:solidFill>
                <a:schemeClr val="bg2"/>
              </a:solidFill>
              <a:latin typeface="Roboto"/>
              <a:ea typeface="Roboto"/>
              <a:cs typeface="Roboto"/>
              <a:sym typeface="Roboto"/>
            </a:endParaRPr>
          </a:p>
          <a:p>
            <a:pPr marL="0" lvl="0" indent="0" algn="l" rtl="0">
              <a:spcBef>
                <a:spcPts val="1500"/>
              </a:spcBef>
              <a:spcAft>
                <a:spcPts val="1200"/>
              </a:spcAft>
              <a:buNone/>
            </a:pP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9450" y="444321"/>
            <a:ext cx="7688700" cy="862885"/>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085">
                <a:solidFill>
                  <a:srgbClr val="000000"/>
                </a:solidFill>
                <a:latin typeface="Roboto"/>
                <a:ea typeface="Roboto"/>
                <a:cs typeface="Roboto"/>
                <a:sym typeface="Roboto"/>
              </a:rPr>
              <a:t>Problem Statement</a:t>
            </a:r>
            <a:endParaRPr sz="2085">
              <a:solidFill>
                <a:srgbClr val="000000"/>
              </a:solidFill>
              <a:latin typeface="Roboto"/>
              <a:ea typeface="Roboto"/>
              <a:cs typeface="Roboto"/>
              <a:sym typeface="Roboto"/>
            </a:endParaRPr>
          </a:p>
          <a:p>
            <a:pPr marL="0" lvl="0" indent="0" algn="l" rtl="0">
              <a:spcBef>
                <a:spcPts val="400"/>
              </a:spcBef>
              <a:spcAft>
                <a:spcPts val="0"/>
              </a:spcAft>
              <a:buSzPts val="990"/>
              <a:buNone/>
            </a:pPr>
            <a:endParaRPr sz="2940"/>
          </a:p>
        </p:txBody>
      </p:sp>
      <p:sp>
        <p:nvSpPr>
          <p:cNvPr id="105" name="Google Shape;105;p16"/>
          <p:cNvSpPr txBox="1">
            <a:spLocks noGrp="1"/>
          </p:cNvSpPr>
          <p:nvPr>
            <p:ph type="body" idx="1"/>
          </p:nvPr>
        </p:nvSpPr>
        <p:spPr>
          <a:xfrm>
            <a:off x="0" y="1365161"/>
            <a:ext cx="9144000" cy="2974814"/>
          </a:xfrm>
          <a:prstGeom prst="rect">
            <a:avLst/>
          </a:prstGeom>
        </p:spPr>
        <p:txBody>
          <a:bodyPr spcFirstLastPara="1" wrap="square" lIns="91425" tIns="91425" rIns="91425" bIns="91425" anchor="t" anchorCtr="0">
            <a:normAutofit fontScale="92500"/>
          </a:bodyPr>
          <a:lstStyle/>
          <a:p>
            <a:pPr marL="457200" lvl="0" indent="-342900" algn="l" rtl="0">
              <a:spcBef>
                <a:spcPts val="0"/>
              </a:spcBef>
              <a:spcAft>
                <a:spcPts val="0"/>
              </a:spcAft>
              <a:buClr>
                <a:srgbClr val="000000"/>
              </a:buClr>
              <a:buSzPts val="1800"/>
              <a:buFont typeface="Roboto"/>
              <a:buChar char="●"/>
            </a:pPr>
            <a:r>
              <a:rPr lang="en-US" sz="2400" b="0" i="0" dirty="0">
                <a:solidFill>
                  <a:schemeClr val="bg2"/>
                </a:solidFill>
                <a:effectLst/>
                <a:latin typeface="Söhne"/>
              </a:rPr>
              <a:t>The problem addressed is the inefficiency in traditional parcel delivery systems, marked by delayed deliveries, suboptimal route planning, and limited visibility into the delivery process.</a:t>
            </a:r>
            <a:endParaRPr sz="1800" dirty="0">
              <a:solidFill>
                <a:schemeClr val="bg2"/>
              </a:solidFill>
              <a:latin typeface="Roboto"/>
              <a:ea typeface="Roboto"/>
              <a:cs typeface="Roboto"/>
              <a:sym typeface="Roboto"/>
            </a:endParaRPr>
          </a:p>
          <a:p>
            <a:pPr marL="457200" lvl="0" indent="-342900" algn="l" rtl="0">
              <a:spcBef>
                <a:spcPts val="0"/>
              </a:spcBef>
              <a:spcAft>
                <a:spcPts val="0"/>
              </a:spcAft>
              <a:buClr>
                <a:srgbClr val="000000"/>
              </a:buClr>
              <a:buSzPts val="1800"/>
              <a:buFont typeface="Roboto"/>
              <a:buChar char="●"/>
            </a:pPr>
            <a:r>
              <a:rPr lang="en-US" sz="2400" b="0" i="0" dirty="0">
                <a:solidFill>
                  <a:schemeClr val="bg2"/>
                </a:solidFill>
                <a:effectLst/>
                <a:latin typeface="Söhne"/>
              </a:rPr>
              <a:t>The inefficiencies in parcel delivery lead to customer dissatisfaction, operational costs, and environmental impacts. Addressing this problem is crucial to enhance customer experience, optimize logistics, and contribute to a more sustainable and effective delivery ecosystem</a:t>
            </a:r>
            <a:r>
              <a:rPr lang="en-US" sz="2400" b="0" i="0" dirty="0">
                <a:solidFill>
                  <a:srgbClr val="ECECF1"/>
                </a:solidFill>
                <a:effectLst/>
                <a:latin typeface="Söhne"/>
              </a:rPr>
              <a:t>.</a:t>
            </a:r>
            <a:endParaRPr sz="1800" dirty="0">
              <a:solidFill>
                <a:srgbClr val="000000"/>
              </a:solidFill>
              <a:latin typeface="Roboto"/>
              <a:ea typeface="Roboto"/>
              <a:cs typeface="Roboto"/>
              <a:sym typeface="Roboto"/>
            </a:endParaRPr>
          </a:p>
          <a:p>
            <a:pPr marL="0" lvl="0" indent="0" algn="l" rtl="0">
              <a:spcBef>
                <a:spcPts val="1500"/>
              </a:spcBef>
              <a:spcAft>
                <a:spcPts val="1200"/>
              </a:spcAft>
              <a:buNone/>
            </a:pPr>
            <a:endParaRPr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9450" y="470079"/>
            <a:ext cx="7624306" cy="843566"/>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1985" dirty="0">
                <a:solidFill>
                  <a:srgbClr val="000000"/>
                </a:solidFill>
                <a:latin typeface="Roboto"/>
                <a:ea typeface="Roboto"/>
                <a:cs typeface="Roboto"/>
                <a:sym typeface="Roboto"/>
              </a:rPr>
              <a:t>Literature Review</a:t>
            </a:r>
            <a:endParaRPr sz="19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2840" dirty="0"/>
          </a:p>
        </p:txBody>
      </p:sp>
      <p:sp>
        <p:nvSpPr>
          <p:cNvPr id="111" name="Google Shape;111;p17"/>
          <p:cNvSpPr txBox="1">
            <a:spLocks noGrp="1"/>
          </p:cNvSpPr>
          <p:nvPr>
            <p:ph type="body" idx="1"/>
          </p:nvPr>
        </p:nvSpPr>
        <p:spPr>
          <a:xfrm>
            <a:off x="0" y="1461752"/>
            <a:ext cx="9144000" cy="2878223"/>
          </a:xfrm>
          <a:prstGeom prst="rect">
            <a:avLst/>
          </a:prstGeom>
        </p:spPr>
        <p:txBody>
          <a:bodyPr spcFirstLastPara="1" wrap="square" lIns="91425" tIns="91425" rIns="91425" bIns="91425" anchor="t" anchorCtr="0">
            <a:normAutofit fontScale="92500" lnSpcReduction="20000"/>
          </a:bodyPr>
          <a:lstStyle/>
          <a:p>
            <a:pPr marL="457200" lvl="0" indent="-336550" algn="l" rtl="0">
              <a:spcBef>
                <a:spcPts val="0"/>
              </a:spcBef>
              <a:spcAft>
                <a:spcPts val="0"/>
              </a:spcAft>
              <a:buClr>
                <a:srgbClr val="000000"/>
              </a:buClr>
              <a:buSzPts val="1700"/>
              <a:buFont typeface="Roboto"/>
              <a:buChar char="●"/>
            </a:pPr>
            <a:r>
              <a:rPr lang="en-US" sz="2400" b="0" i="0" dirty="0">
                <a:solidFill>
                  <a:schemeClr val="bg2"/>
                </a:solidFill>
                <a:effectLst/>
                <a:latin typeface="Söhne"/>
              </a:rPr>
              <a:t>Previous work in parcel delivery optimization includes route planning algorithms, real-time tracking systems, and logistics management solutions, aiming to enhance operational efficiency and customer satisfaction in the logistics industry.</a:t>
            </a:r>
            <a:endParaRPr sz="1700" dirty="0">
              <a:solidFill>
                <a:schemeClr val="bg2"/>
              </a:solidFill>
              <a:latin typeface="Roboto"/>
              <a:ea typeface="Roboto"/>
              <a:cs typeface="Roboto"/>
              <a:sym typeface="Roboto"/>
            </a:endParaRPr>
          </a:p>
          <a:p>
            <a:pPr marL="457200" lvl="0" indent="-336550" algn="l" rtl="0">
              <a:spcBef>
                <a:spcPts val="0"/>
              </a:spcBef>
              <a:spcAft>
                <a:spcPts val="0"/>
              </a:spcAft>
              <a:buClr>
                <a:srgbClr val="000000"/>
              </a:buClr>
              <a:buSzPts val="1700"/>
              <a:buFont typeface="Roboto"/>
              <a:buChar char="●"/>
            </a:pPr>
            <a:r>
              <a:rPr lang="en-US" sz="2400" b="0" i="0" dirty="0">
                <a:solidFill>
                  <a:schemeClr val="bg2"/>
                </a:solidFill>
                <a:effectLst/>
                <a:latin typeface="Söhne"/>
              </a:rPr>
              <a:t>While existing solutions focus on specific aspects, our project bridges gaps by providing a holistic approach, integrating advanced technologies for route optimization, real-time tracking, and automated scheduling to create a comprehensive and efficient parcel delivery system.</a:t>
            </a:r>
            <a:endParaRPr sz="1700" dirty="0">
              <a:solidFill>
                <a:schemeClr val="bg2"/>
              </a:solidFill>
              <a:latin typeface="Roboto"/>
              <a:ea typeface="Roboto"/>
              <a:cs typeface="Roboto"/>
              <a:sym typeface="Roboto"/>
            </a:endParaRPr>
          </a:p>
          <a:p>
            <a:pPr marL="0" lvl="0" indent="0" algn="l" rtl="0">
              <a:spcBef>
                <a:spcPts val="1500"/>
              </a:spcBef>
              <a:spcAft>
                <a:spcPts val="1200"/>
              </a:spcAft>
              <a:buNone/>
            </a:pPr>
            <a:endParaRPr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729449" y="412124"/>
            <a:ext cx="7545233" cy="914400"/>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Methodology</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17" name="Google Shape;117;p18"/>
          <p:cNvSpPr txBox="1">
            <a:spLocks noGrp="1"/>
          </p:cNvSpPr>
          <p:nvPr>
            <p:ph type="body" idx="1"/>
          </p:nvPr>
        </p:nvSpPr>
        <p:spPr>
          <a:xfrm>
            <a:off x="0" y="1455313"/>
            <a:ext cx="9144000" cy="2884662"/>
          </a:xfrm>
          <a:prstGeom prst="rect">
            <a:avLst/>
          </a:prstGeom>
        </p:spPr>
        <p:txBody>
          <a:bodyPr spcFirstLastPara="1" wrap="square" lIns="91425" tIns="91425" rIns="91425" bIns="91425" anchor="t" anchorCtr="0">
            <a:normAutofit fontScale="92500" lnSpcReduction="10000"/>
          </a:bodyPr>
          <a:lstStyle/>
          <a:p>
            <a:pPr marL="457200" lvl="0" indent="-349250" algn="l" rtl="0">
              <a:spcBef>
                <a:spcPts val="0"/>
              </a:spcBef>
              <a:spcAft>
                <a:spcPts val="0"/>
              </a:spcAft>
              <a:buClr>
                <a:srgbClr val="000000"/>
              </a:buClr>
              <a:buSzPts val="1900"/>
              <a:buFont typeface="Roboto"/>
              <a:buChar char="●"/>
            </a:pPr>
            <a:r>
              <a:rPr lang="en-US" sz="2800" b="0" i="0" dirty="0">
                <a:solidFill>
                  <a:schemeClr val="bg2"/>
                </a:solidFill>
                <a:effectLst/>
                <a:latin typeface="Söhne"/>
              </a:rPr>
              <a:t>Adopted a data-driven methodology, involving problem definition, data collection, algorithm </a:t>
            </a:r>
            <a:r>
              <a:rPr lang="en-US" sz="2800" b="0" i="0" dirty="0" err="1">
                <a:solidFill>
                  <a:schemeClr val="bg2"/>
                </a:solidFill>
                <a:effectLst/>
                <a:latin typeface="Söhne"/>
              </a:rPr>
              <a:t>selection,model</a:t>
            </a:r>
            <a:r>
              <a:rPr lang="en-US" sz="2800" b="0" i="0" dirty="0">
                <a:solidFill>
                  <a:schemeClr val="bg2"/>
                </a:solidFill>
                <a:effectLst/>
                <a:latin typeface="Söhne"/>
              </a:rPr>
              <a:t> training, iterative improvement, and final deployment.</a:t>
            </a:r>
          </a:p>
          <a:p>
            <a:pPr indent="-349250">
              <a:buClr>
                <a:srgbClr val="000000"/>
              </a:buClr>
              <a:buSzPts val="1900"/>
              <a:buFont typeface="Roboto"/>
              <a:buChar char="●"/>
            </a:pPr>
            <a:r>
              <a:rPr lang="en-US" sz="2800" b="1" i="0" dirty="0">
                <a:solidFill>
                  <a:schemeClr val="bg2"/>
                </a:solidFill>
                <a:effectLst/>
                <a:latin typeface="Söhne"/>
              </a:rPr>
              <a:t>Languages:</a:t>
            </a:r>
            <a:r>
              <a:rPr lang="en-US" sz="2800" b="0" i="0" dirty="0">
                <a:solidFill>
                  <a:schemeClr val="bg2"/>
                </a:solidFill>
                <a:effectLst/>
                <a:latin typeface="Söhne"/>
              </a:rPr>
              <a:t> HTML, CSS, JavaScript for web development.</a:t>
            </a:r>
          </a:p>
          <a:p>
            <a:pPr indent="-349250">
              <a:buClr>
                <a:srgbClr val="000000"/>
              </a:buClr>
              <a:buSzPts val="1900"/>
              <a:buFont typeface="Roboto"/>
              <a:buChar char="●"/>
            </a:pPr>
            <a:r>
              <a:rPr lang="en-US" sz="2800" b="1" i="0" dirty="0">
                <a:solidFill>
                  <a:schemeClr val="bg2"/>
                </a:solidFill>
                <a:effectLst/>
                <a:latin typeface="Söhne"/>
              </a:rPr>
              <a:t>API Integration:</a:t>
            </a:r>
            <a:r>
              <a:rPr lang="en-US" sz="2800" b="0" i="0" dirty="0">
                <a:solidFill>
                  <a:schemeClr val="bg2"/>
                </a:solidFill>
                <a:effectLst/>
                <a:latin typeface="Söhne"/>
              </a:rPr>
              <a:t> Utilized API calls for data retrieval or interaction.</a:t>
            </a:r>
          </a:p>
          <a:p>
            <a:pPr marL="457200" lvl="0" indent="-349250" algn="l" rtl="0">
              <a:spcBef>
                <a:spcPts val="0"/>
              </a:spcBef>
              <a:spcAft>
                <a:spcPts val="0"/>
              </a:spcAft>
              <a:buClr>
                <a:srgbClr val="000000"/>
              </a:buClr>
              <a:buSzPts val="1900"/>
              <a:buFont typeface="Roboto"/>
              <a:buChar char="●"/>
            </a:pPr>
            <a:endParaRPr lang="en-US" sz="2800" b="0" i="0" dirty="0">
              <a:solidFill>
                <a:srgbClr val="ECECF1"/>
              </a:solidFill>
              <a:effectLst/>
              <a:latin typeface="Söhne"/>
            </a:endParaRPr>
          </a:p>
          <a:p>
            <a:pPr marL="457200" lvl="0" indent="-349250" algn="l" rtl="0">
              <a:spcBef>
                <a:spcPts val="0"/>
              </a:spcBef>
              <a:spcAft>
                <a:spcPts val="0"/>
              </a:spcAft>
              <a:buClr>
                <a:srgbClr val="000000"/>
              </a:buClr>
              <a:buSzPts val="1900"/>
              <a:buFont typeface="Roboto"/>
              <a:buChar char="●"/>
            </a:pPr>
            <a:endParaRPr sz="1900" dirty="0">
              <a:solidFill>
                <a:srgbClr val="000000"/>
              </a:solidFill>
              <a:latin typeface="Roboto"/>
              <a:ea typeface="Roboto"/>
              <a:cs typeface="Roboto"/>
              <a:sym typeface="Roboto"/>
            </a:endParaRPr>
          </a:p>
          <a:p>
            <a:pPr marL="457200" lvl="0" indent="-349250" algn="l" rtl="0">
              <a:spcBef>
                <a:spcPts val="0"/>
              </a:spcBef>
              <a:spcAft>
                <a:spcPts val="0"/>
              </a:spcAft>
              <a:buClr>
                <a:srgbClr val="000000"/>
              </a:buClr>
              <a:buSzPts val="1900"/>
              <a:buFont typeface="Roboto"/>
              <a:buChar char="●"/>
            </a:pPr>
            <a:endParaRPr sz="19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729450" y="399245"/>
            <a:ext cx="7688700" cy="978795"/>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385" dirty="0">
                <a:solidFill>
                  <a:srgbClr val="000000"/>
                </a:solidFill>
                <a:latin typeface="Roboto"/>
                <a:ea typeface="Roboto"/>
                <a:cs typeface="Roboto"/>
                <a:sym typeface="Roboto"/>
              </a:rPr>
              <a:t>System Architecture</a:t>
            </a:r>
            <a:endParaRPr sz="23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240" dirty="0"/>
          </a:p>
        </p:txBody>
      </p:sp>
      <p:sp>
        <p:nvSpPr>
          <p:cNvPr id="123" name="Google Shape;123;p19"/>
          <p:cNvSpPr txBox="1">
            <a:spLocks noGrp="1"/>
          </p:cNvSpPr>
          <p:nvPr>
            <p:ph type="body" idx="1"/>
          </p:nvPr>
        </p:nvSpPr>
        <p:spPr>
          <a:xfrm>
            <a:off x="0" y="1455313"/>
            <a:ext cx="9144000" cy="2884662"/>
          </a:xfrm>
          <a:prstGeom prst="rect">
            <a:avLst/>
          </a:prstGeom>
        </p:spPr>
        <p:txBody>
          <a:bodyPr spcFirstLastPara="1" wrap="square" lIns="91425" tIns="91425" rIns="91425" bIns="91425" anchor="t" anchorCtr="0">
            <a:normAutofit fontScale="85000" lnSpcReduction="20000"/>
          </a:bodyPr>
          <a:lstStyle/>
          <a:p>
            <a:pPr indent="-361950">
              <a:buClr>
                <a:srgbClr val="000000"/>
              </a:buClr>
              <a:buSzPts val="2100"/>
              <a:buFont typeface="Roboto"/>
              <a:buChar char="●"/>
            </a:pPr>
            <a:r>
              <a:rPr lang="en-US" sz="2400" b="1" i="0" dirty="0">
                <a:solidFill>
                  <a:schemeClr val="bg2"/>
                </a:solidFill>
                <a:effectLst/>
                <a:latin typeface="Söhne"/>
              </a:rPr>
              <a:t>HTML, CSS, JavaScript:</a:t>
            </a:r>
            <a:r>
              <a:rPr lang="en-US" sz="2400" b="0" i="0" dirty="0">
                <a:solidFill>
                  <a:schemeClr val="bg2"/>
                </a:solidFill>
                <a:effectLst/>
                <a:latin typeface="Söhne"/>
              </a:rPr>
              <a:t> Used for structuring content, styling, and providing interactivity on the client side.</a:t>
            </a:r>
          </a:p>
          <a:p>
            <a:pPr indent="-361950">
              <a:buClr>
                <a:srgbClr val="000000"/>
              </a:buClr>
              <a:buSzPts val="2100"/>
              <a:buFont typeface="Roboto"/>
              <a:buChar char="●"/>
            </a:pPr>
            <a:r>
              <a:rPr lang="en-US" sz="2400" b="1" i="0" dirty="0">
                <a:solidFill>
                  <a:schemeClr val="bg2"/>
                </a:solidFill>
                <a:effectLst/>
                <a:latin typeface="Söhne"/>
              </a:rPr>
              <a:t>Browser:</a:t>
            </a:r>
            <a:r>
              <a:rPr lang="en-US" sz="2400" b="0" i="0" dirty="0">
                <a:solidFill>
                  <a:schemeClr val="bg2"/>
                </a:solidFill>
                <a:effectLst/>
                <a:latin typeface="Söhne"/>
              </a:rPr>
              <a:t> Renders the HTML, applies styles with CSS, and executes JavaScript for dynamic behavior.</a:t>
            </a:r>
            <a:endParaRPr lang="en" sz="2100" dirty="0">
              <a:solidFill>
                <a:schemeClr val="bg2"/>
              </a:solidFill>
              <a:latin typeface="Roboto"/>
              <a:ea typeface="Roboto"/>
              <a:cs typeface="Roboto"/>
              <a:sym typeface="Roboto"/>
            </a:endParaRPr>
          </a:p>
          <a:p>
            <a:pPr indent="-361950">
              <a:buClr>
                <a:srgbClr val="000000"/>
              </a:buClr>
              <a:buSzPts val="2100"/>
              <a:buFont typeface="Roboto"/>
              <a:buChar char="●"/>
            </a:pPr>
            <a:r>
              <a:rPr lang="en-US" sz="2400" b="0" i="0" dirty="0">
                <a:solidFill>
                  <a:schemeClr val="bg2"/>
                </a:solidFill>
                <a:effectLst/>
                <a:latin typeface="Söhne"/>
              </a:rPr>
              <a:t>The client (web browser) sends HTTP requests to the server for different resources (HTML, CSS, images).</a:t>
            </a:r>
          </a:p>
          <a:p>
            <a:pPr indent="-361950">
              <a:buClr>
                <a:srgbClr val="000000"/>
              </a:buClr>
              <a:buSzPts val="2100"/>
              <a:buFont typeface="Roboto"/>
              <a:buChar char="●"/>
            </a:pPr>
            <a:r>
              <a:rPr lang="en-US" sz="2400" b="0" i="0" dirty="0">
                <a:solidFill>
                  <a:schemeClr val="bg2"/>
                </a:solidFill>
                <a:effectLst/>
                <a:latin typeface="Söhne"/>
              </a:rPr>
              <a:t>The server processes these requests and responds with the corresponding files.</a:t>
            </a:r>
          </a:p>
          <a:p>
            <a:pPr indent="-361950">
              <a:buClr>
                <a:srgbClr val="000000"/>
              </a:buClr>
              <a:buSzPts val="2100"/>
              <a:buFont typeface="Roboto"/>
              <a:buChar char="●"/>
            </a:pPr>
            <a:r>
              <a:rPr lang="en-US" sz="2400" b="0" i="0" dirty="0">
                <a:solidFill>
                  <a:schemeClr val="bg2"/>
                </a:solidFill>
                <a:effectLst/>
                <a:latin typeface="Söhne"/>
              </a:rPr>
              <a:t>The client renders the received HTML, applies styles, and executes scripts for a dynamic user interface.</a:t>
            </a:r>
          </a:p>
          <a:p>
            <a:pPr indent="-361950">
              <a:buClr>
                <a:srgbClr val="000000"/>
              </a:buClr>
              <a:buSzPts val="2100"/>
              <a:buFont typeface="Roboto"/>
              <a:buChar char="●"/>
            </a:pPr>
            <a:endParaRPr lang="en-US" sz="2400" b="0" i="0" dirty="0">
              <a:solidFill>
                <a:schemeClr val="bg2"/>
              </a:solidFill>
              <a:effectLst/>
              <a:latin typeface="Söhne"/>
            </a:endParaRPr>
          </a:p>
          <a:p>
            <a:pPr marL="457200" lvl="0" indent="-361950" algn="l" rtl="0">
              <a:spcBef>
                <a:spcPts val="0"/>
              </a:spcBef>
              <a:spcAft>
                <a:spcPts val="0"/>
              </a:spcAft>
              <a:buClr>
                <a:srgbClr val="000000"/>
              </a:buClr>
              <a:buSzPts val="2100"/>
              <a:buFont typeface="Roboto"/>
              <a:buChar char="●"/>
            </a:pPr>
            <a:endParaRPr sz="2100" dirty="0">
              <a:solidFill>
                <a:srgbClr val="000000"/>
              </a:solidFill>
              <a:latin typeface="Roboto"/>
              <a:ea typeface="Roboto"/>
              <a:cs typeface="Roboto"/>
              <a:sym typeface="Roboto"/>
            </a:endParaRPr>
          </a:p>
          <a:p>
            <a:pPr marL="457200" lvl="0" indent="-361950" algn="l" rtl="0">
              <a:spcBef>
                <a:spcPts val="0"/>
              </a:spcBef>
              <a:spcAft>
                <a:spcPts val="0"/>
              </a:spcAft>
              <a:buClr>
                <a:srgbClr val="000000"/>
              </a:buClr>
              <a:buSzPts val="2100"/>
              <a:buFont typeface="Roboto"/>
              <a:buChar char="●"/>
            </a:pPr>
            <a:endParaRPr sz="2100" dirty="0">
              <a:solidFill>
                <a:srgbClr val="000000"/>
              </a:solidFill>
              <a:latin typeface="Roboto"/>
              <a:ea typeface="Roboto"/>
              <a:cs typeface="Roboto"/>
              <a:sym typeface="Roboto"/>
            </a:endParaRPr>
          </a:p>
          <a:p>
            <a:pPr marL="0" lvl="0" indent="0" algn="l" rtl="0">
              <a:spcBef>
                <a:spcPts val="1500"/>
              </a:spcBef>
              <a:spcAft>
                <a:spcPts val="1200"/>
              </a:spcAft>
              <a:buNone/>
            </a:pPr>
            <a:endParaRPr sz="2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729450" y="450761"/>
            <a:ext cx="7688700" cy="1403089"/>
          </a:xfrm>
          <a:prstGeom prst="rect">
            <a:avLst/>
          </a:prstGeom>
        </p:spPr>
        <p:txBody>
          <a:bodyPr spcFirstLastPara="1" wrap="square" lIns="91425" tIns="91425" rIns="91425" bIns="91425" anchor="t" anchorCtr="0">
            <a:noAutofit/>
          </a:bodyPr>
          <a:lstStyle/>
          <a:p>
            <a:pPr marL="0" lvl="0" indent="0" algn="l" rtl="0">
              <a:lnSpc>
                <a:spcPct val="160000"/>
              </a:lnSpc>
              <a:spcBef>
                <a:spcPts val="1400"/>
              </a:spcBef>
              <a:spcAft>
                <a:spcPts val="0"/>
              </a:spcAft>
              <a:buSzPts val="990"/>
              <a:buNone/>
            </a:pPr>
            <a:r>
              <a:rPr lang="en" sz="2185" dirty="0">
                <a:solidFill>
                  <a:srgbClr val="000000"/>
                </a:solidFill>
                <a:latin typeface="Roboto"/>
                <a:ea typeface="Roboto"/>
                <a:cs typeface="Roboto"/>
                <a:sym typeface="Roboto"/>
              </a:rPr>
              <a:t>Implementation</a:t>
            </a:r>
            <a:endParaRPr sz="2185" dirty="0">
              <a:solidFill>
                <a:srgbClr val="000000"/>
              </a:solidFill>
              <a:latin typeface="Roboto"/>
              <a:ea typeface="Roboto"/>
              <a:cs typeface="Roboto"/>
              <a:sym typeface="Roboto"/>
            </a:endParaRPr>
          </a:p>
          <a:p>
            <a:pPr marL="0" lvl="0" indent="0" algn="l" rtl="0">
              <a:spcBef>
                <a:spcPts val="400"/>
              </a:spcBef>
              <a:spcAft>
                <a:spcPts val="0"/>
              </a:spcAft>
              <a:buSzPts val="990"/>
              <a:buNone/>
            </a:pPr>
            <a:endParaRPr sz="3040" dirty="0"/>
          </a:p>
        </p:txBody>
      </p:sp>
      <p:sp>
        <p:nvSpPr>
          <p:cNvPr id="129" name="Google Shape;129;p2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49250" algn="l" rtl="0">
              <a:spcBef>
                <a:spcPts val="0"/>
              </a:spcBef>
              <a:spcAft>
                <a:spcPts val="0"/>
              </a:spcAft>
              <a:buClr>
                <a:srgbClr val="000000"/>
              </a:buClr>
              <a:buSzPts val="1900"/>
              <a:buFont typeface="Roboto"/>
              <a:buChar char="●"/>
            </a:pPr>
            <a:r>
              <a:rPr lang="en-US" sz="1900" dirty="0">
                <a:solidFill>
                  <a:srgbClr val="000000"/>
                </a:solidFill>
                <a:latin typeface="Roboto"/>
                <a:ea typeface="Roboto"/>
                <a:cs typeface="Roboto"/>
                <a:sym typeface="Roboto"/>
              </a:rPr>
              <a:t>Requirements Gathering </a:t>
            </a:r>
          </a:p>
          <a:p>
            <a:pPr marL="457200" lvl="0" indent="-349250" algn="l" rtl="0">
              <a:spcBef>
                <a:spcPts val="0"/>
              </a:spcBef>
              <a:spcAft>
                <a:spcPts val="0"/>
              </a:spcAft>
              <a:buClr>
                <a:srgbClr val="000000"/>
              </a:buClr>
              <a:buSzPts val="1900"/>
              <a:buFont typeface="Roboto"/>
              <a:buChar char="●"/>
            </a:pPr>
            <a:r>
              <a:rPr lang="en-US" sz="1900" dirty="0">
                <a:solidFill>
                  <a:srgbClr val="000000"/>
                </a:solidFill>
                <a:latin typeface="Roboto"/>
                <a:ea typeface="Roboto"/>
                <a:cs typeface="Roboto"/>
                <a:sym typeface="Roboto"/>
              </a:rPr>
              <a:t> Design and Architecture </a:t>
            </a:r>
          </a:p>
          <a:p>
            <a:pPr marL="457200" lvl="0" indent="-349250" algn="l" rtl="0">
              <a:spcBef>
                <a:spcPts val="0"/>
              </a:spcBef>
              <a:spcAft>
                <a:spcPts val="0"/>
              </a:spcAft>
              <a:buClr>
                <a:srgbClr val="000000"/>
              </a:buClr>
              <a:buSzPts val="1900"/>
              <a:buFont typeface="Roboto"/>
              <a:buChar char="●"/>
            </a:pPr>
            <a:r>
              <a:rPr lang="en-US" sz="1900" dirty="0">
                <a:solidFill>
                  <a:srgbClr val="000000"/>
                </a:solidFill>
                <a:latin typeface="Roboto"/>
                <a:ea typeface="Roboto"/>
                <a:cs typeface="Roboto"/>
                <a:sym typeface="Roboto"/>
              </a:rPr>
              <a:t> Development of Tracking System</a:t>
            </a:r>
          </a:p>
          <a:p>
            <a:pPr marL="457200" lvl="0" indent="-349250" algn="l" rtl="0">
              <a:spcBef>
                <a:spcPts val="0"/>
              </a:spcBef>
              <a:spcAft>
                <a:spcPts val="0"/>
              </a:spcAft>
              <a:buClr>
                <a:srgbClr val="000000"/>
              </a:buClr>
              <a:buSzPts val="1900"/>
              <a:buFont typeface="Roboto"/>
              <a:buChar char="●"/>
            </a:pPr>
            <a:r>
              <a:rPr lang="en-US" sz="1900" dirty="0">
                <a:solidFill>
                  <a:srgbClr val="000000"/>
                </a:solidFill>
                <a:latin typeface="Roboto"/>
                <a:ea typeface="Roboto"/>
                <a:cs typeface="Roboto"/>
                <a:sym typeface="Roboto"/>
              </a:rPr>
              <a:t> User Interface Development </a:t>
            </a:r>
            <a:endParaRPr sz="1900" dirty="0">
              <a:solidFill>
                <a:srgbClr val="000000"/>
              </a:solidFill>
              <a:latin typeface="Roboto"/>
              <a:ea typeface="Roboto"/>
              <a:cs typeface="Roboto"/>
              <a:sym typeface="Roboto"/>
            </a:endParaRPr>
          </a:p>
          <a:p>
            <a:pPr marL="457200" lvl="0" indent="-349250" algn="l" rtl="0">
              <a:spcBef>
                <a:spcPts val="0"/>
              </a:spcBef>
              <a:spcAft>
                <a:spcPts val="0"/>
              </a:spcAft>
              <a:buClr>
                <a:srgbClr val="000000"/>
              </a:buClr>
              <a:buSzPts val="1900"/>
              <a:buFont typeface="Roboto"/>
              <a:buChar char="●"/>
            </a:pPr>
            <a:r>
              <a:rPr lang="en" sz="1900" dirty="0">
                <a:solidFill>
                  <a:srgbClr val="000000"/>
                </a:solidFill>
                <a:latin typeface="Roboto"/>
                <a:ea typeface="Roboto"/>
                <a:cs typeface="Roboto"/>
                <a:sym typeface="Roboto"/>
              </a:rPr>
              <a:t>Code snippets or screenshots if applicable</a:t>
            </a:r>
            <a:endParaRPr sz="1900" dirty="0">
              <a:solidFill>
                <a:srgbClr val="000000"/>
              </a:solidFill>
              <a:latin typeface="Roboto"/>
              <a:ea typeface="Roboto"/>
              <a:cs typeface="Roboto"/>
              <a:sym typeface="Roboto"/>
            </a:endParaRPr>
          </a:p>
          <a:p>
            <a:pPr marL="0" lvl="0" indent="0" algn="l" rtl="0">
              <a:spcBef>
                <a:spcPts val="1500"/>
              </a:spcBef>
              <a:spcAft>
                <a:spcPts val="1200"/>
              </a:spcAft>
              <a:buNone/>
            </a:pPr>
            <a:endParaRPr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FDB11-C5D6-BE5C-5041-D7C6C2BE5F73}"/>
              </a:ext>
            </a:extLst>
          </p:cNvPr>
          <p:cNvSpPr>
            <a:spLocks noGrp="1"/>
          </p:cNvSpPr>
          <p:nvPr>
            <p:ph type="title"/>
          </p:nvPr>
        </p:nvSpPr>
        <p:spPr>
          <a:xfrm>
            <a:off x="734096" y="772732"/>
            <a:ext cx="7683754" cy="817809"/>
          </a:xfrm>
        </p:spPr>
        <p:txBody>
          <a:bodyPr>
            <a:normAutofit fontScale="90000"/>
          </a:bodyPr>
          <a:lstStyle/>
          <a:p>
            <a:r>
              <a:rPr lang="en-US" sz="2800" dirty="0">
                <a:solidFill>
                  <a:srgbClr val="000000"/>
                </a:solidFill>
                <a:latin typeface="Roboto"/>
                <a:ea typeface="Roboto"/>
                <a:cs typeface="Roboto"/>
                <a:sym typeface="Roboto"/>
              </a:rPr>
              <a:t>Code snippets or screenshots if applicable</a:t>
            </a:r>
            <a:br>
              <a:rPr lang="en-US" sz="2800" dirty="0">
                <a:solidFill>
                  <a:srgbClr val="000000"/>
                </a:solidFill>
                <a:latin typeface="Roboto"/>
                <a:ea typeface="Roboto"/>
                <a:cs typeface="Roboto"/>
                <a:sym typeface="Roboto"/>
              </a:rPr>
            </a:br>
            <a:endParaRPr lang="en-IN" dirty="0"/>
          </a:p>
        </p:txBody>
      </p:sp>
      <p:pic>
        <p:nvPicPr>
          <p:cNvPr id="22" name="Picture 21">
            <a:extLst>
              <a:ext uri="{FF2B5EF4-FFF2-40B4-BE49-F238E27FC236}">
                <a16:creationId xmlns:a16="http://schemas.microsoft.com/office/drawing/2014/main" id="{14CA899C-CB00-9BF0-6D38-50742254AD90}"/>
              </a:ext>
            </a:extLst>
          </p:cNvPr>
          <p:cNvPicPr>
            <a:picLocks noChangeAspect="1"/>
          </p:cNvPicPr>
          <p:nvPr/>
        </p:nvPicPr>
        <p:blipFill>
          <a:blip r:embed="rId2"/>
          <a:stretch>
            <a:fillRect/>
          </a:stretch>
        </p:blipFill>
        <p:spPr>
          <a:xfrm>
            <a:off x="52489" y="1418300"/>
            <a:ext cx="2221791" cy="1071184"/>
          </a:xfrm>
          <a:prstGeom prst="rect">
            <a:avLst/>
          </a:prstGeom>
        </p:spPr>
      </p:pic>
      <p:pic>
        <p:nvPicPr>
          <p:cNvPr id="24" name="Picture 23">
            <a:extLst>
              <a:ext uri="{FF2B5EF4-FFF2-40B4-BE49-F238E27FC236}">
                <a16:creationId xmlns:a16="http://schemas.microsoft.com/office/drawing/2014/main" id="{C275C6DA-4E5D-A434-0A08-391DC12E52B8}"/>
              </a:ext>
            </a:extLst>
          </p:cNvPr>
          <p:cNvPicPr>
            <a:picLocks noChangeAspect="1"/>
          </p:cNvPicPr>
          <p:nvPr/>
        </p:nvPicPr>
        <p:blipFill>
          <a:blip r:embed="rId3"/>
          <a:stretch>
            <a:fillRect/>
          </a:stretch>
        </p:blipFill>
        <p:spPr>
          <a:xfrm>
            <a:off x="2318144" y="1415841"/>
            <a:ext cx="2221791" cy="1073639"/>
          </a:xfrm>
          <a:prstGeom prst="rect">
            <a:avLst/>
          </a:prstGeom>
        </p:spPr>
      </p:pic>
      <p:pic>
        <p:nvPicPr>
          <p:cNvPr id="26" name="Picture 25">
            <a:extLst>
              <a:ext uri="{FF2B5EF4-FFF2-40B4-BE49-F238E27FC236}">
                <a16:creationId xmlns:a16="http://schemas.microsoft.com/office/drawing/2014/main" id="{E0583659-B2DE-685B-15CD-F13563A08D17}"/>
              </a:ext>
            </a:extLst>
          </p:cNvPr>
          <p:cNvPicPr>
            <a:picLocks noChangeAspect="1"/>
          </p:cNvPicPr>
          <p:nvPr/>
        </p:nvPicPr>
        <p:blipFill>
          <a:blip r:embed="rId4"/>
          <a:stretch>
            <a:fillRect/>
          </a:stretch>
        </p:blipFill>
        <p:spPr>
          <a:xfrm flipH="1">
            <a:off x="4601013" y="1415841"/>
            <a:ext cx="2221025" cy="1073639"/>
          </a:xfrm>
          <a:prstGeom prst="rect">
            <a:avLst/>
          </a:prstGeom>
        </p:spPr>
      </p:pic>
      <p:pic>
        <p:nvPicPr>
          <p:cNvPr id="28" name="Picture 27">
            <a:extLst>
              <a:ext uri="{FF2B5EF4-FFF2-40B4-BE49-F238E27FC236}">
                <a16:creationId xmlns:a16="http://schemas.microsoft.com/office/drawing/2014/main" id="{0B027016-03F6-95EF-D2E6-919913E62322}"/>
              </a:ext>
            </a:extLst>
          </p:cNvPr>
          <p:cNvPicPr>
            <a:picLocks noChangeAspect="1"/>
          </p:cNvPicPr>
          <p:nvPr/>
        </p:nvPicPr>
        <p:blipFill>
          <a:blip r:embed="rId5"/>
          <a:stretch>
            <a:fillRect/>
          </a:stretch>
        </p:blipFill>
        <p:spPr>
          <a:xfrm>
            <a:off x="6944194" y="1415841"/>
            <a:ext cx="2123066" cy="1073639"/>
          </a:xfrm>
          <a:prstGeom prst="rect">
            <a:avLst/>
          </a:prstGeom>
        </p:spPr>
      </p:pic>
      <p:pic>
        <p:nvPicPr>
          <p:cNvPr id="30" name="Picture 29">
            <a:extLst>
              <a:ext uri="{FF2B5EF4-FFF2-40B4-BE49-F238E27FC236}">
                <a16:creationId xmlns:a16="http://schemas.microsoft.com/office/drawing/2014/main" id="{581C01CF-5F96-F9AD-B998-4AAB9C8C911D}"/>
              </a:ext>
            </a:extLst>
          </p:cNvPr>
          <p:cNvPicPr>
            <a:picLocks noChangeAspect="1"/>
          </p:cNvPicPr>
          <p:nvPr/>
        </p:nvPicPr>
        <p:blipFill>
          <a:blip r:embed="rId6"/>
          <a:stretch>
            <a:fillRect/>
          </a:stretch>
        </p:blipFill>
        <p:spPr>
          <a:xfrm>
            <a:off x="52489" y="2628206"/>
            <a:ext cx="2221025" cy="1050216"/>
          </a:xfrm>
          <a:prstGeom prst="rect">
            <a:avLst/>
          </a:prstGeom>
        </p:spPr>
      </p:pic>
      <p:pic>
        <p:nvPicPr>
          <p:cNvPr id="32" name="Picture 31">
            <a:extLst>
              <a:ext uri="{FF2B5EF4-FFF2-40B4-BE49-F238E27FC236}">
                <a16:creationId xmlns:a16="http://schemas.microsoft.com/office/drawing/2014/main" id="{A393292A-4203-4DC3-FC9C-E5585635C38E}"/>
              </a:ext>
            </a:extLst>
          </p:cNvPr>
          <p:cNvPicPr>
            <a:picLocks noChangeAspect="1"/>
          </p:cNvPicPr>
          <p:nvPr/>
        </p:nvPicPr>
        <p:blipFill>
          <a:blip r:embed="rId7"/>
          <a:stretch>
            <a:fillRect/>
          </a:stretch>
        </p:blipFill>
        <p:spPr>
          <a:xfrm>
            <a:off x="2348220" y="2625747"/>
            <a:ext cx="2223780" cy="1050216"/>
          </a:xfrm>
          <a:prstGeom prst="rect">
            <a:avLst/>
          </a:prstGeom>
        </p:spPr>
      </p:pic>
      <p:pic>
        <p:nvPicPr>
          <p:cNvPr id="34" name="Picture 33">
            <a:extLst>
              <a:ext uri="{FF2B5EF4-FFF2-40B4-BE49-F238E27FC236}">
                <a16:creationId xmlns:a16="http://schemas.microsoft.com/office/drawing/2014/main" id="{2AF00C28-969C-DD23-9E06-78B037848E0F}"/>
              </a:ext>
            </a:extLst>
          </p:cNvPr>
          <p:cNvPicPr>
            <a:picLocks noChangeAspect="1"/>
          </p:cNvPicPr>
          <p:nvPr/>
        </p:nvPicPr>
        <p:blipFill>
          <a:blip r:embed="rId8"/>
          <a:stretch>
            <a:fillRect/>
          </a:stretch>
        </p:blipFill>
        <p:spPr>
          <a:xfrm>
            <a:off x="4601013" y="2625747"/>
            <a:ext cx="2221025" cy="1048296"/>
          </a:xfrm>
          <a:prstGeom prst="rect">
            <a:avLst/>
          </a:prstGeom>
        </p:spPr>
      </p:pic>
      <p:pic>
        <p:nvPicPr>
          <p:cNvPr id="36" name="Picture 35">
            <a:extLst>
              <a:ext uri="{FF2B5EF4-FFF2-40B4-BE49-F238E27FC236}">
                <a16:creationId xmlns:a16="http://schemas.microsoft.com/office/drawing/2014/main" id="{E243FF10-DD7A-9E01-064A-8AE381ED0882}"/>
              </a:ext>
            </a:extLst>
          </p:cNvPr>
          <p:cNvPicPr>
            <a:picLocks noChangeAspect="1"/>
          </p:cNvPicPr>
          <p:nvPr/>
        </p:nvPicPr>
        <p:blipFill>
          <a:blip r:embed="rId9"/>
          <a:stretch>
            <a:fillRect/>
          </a:stretch>
        </p:blipFill>
        <p:spPr>
          <a:xfrm>
            <a:off x="6944194" y="2623827"/>
            <a:ext cx="2123066" cy="1050216"/>
          </a:xfrm>
          <a:prstGeom prst="rect">
            <a:avLst/>
          </a:prstGeom>
        </p:spPr>
      </p:pic>
      <p:pic>
        <p:nvPicPr>
          <p:cNvPr id="38" name="Picture 37">
            <a:extLst>
              <a:ext uri="{FF2B5EF4-FFF2-40B4-BE49-F238E27FC236}">
                <a16:creationId xmlns:a16="http://schemas.microsoft.com/office/drawing/2014/main" id="{F50C62D0-23CA-8E59-4380-2CEE8A080341}"/>
              </a:ext>
            </a:extLst>
          </p:cNvPr>
          <p:cNvPicPr>
            <a:picLocks noChangeAspect="1"/>
          </p:cNvPicPr>
          <p:nvPr/>
        </p:nvPicPr>
        <p:blipFill>
          <a:blip r:embed="rId10"/>
          <a:stretch>
            <a:fillRect/>
          </a:stretch>
        </p:blipFill>
        <p:spPr>
          <a:xfrm>
            <a:off x="3131479" y="3789200"/>
            <a:ext cx="2580046" cy="1209906"/>
          </a:xfrm>
          <a:prstGeom prst="rect">
            <a:avLst/>
          </a:prstGeom>
        </p:spPr>
      </p:pic>
    </p:spTree>
    <p:extLst>
      <p:ext uri="{BB962C8B-B14F-4D97-AF65-F5344CB8AC3E}">
        <p14:creationId xmlns:p14="http://schemas.microsoft.com/office/powerpoint/2010/main" val="3879597074"/>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976</Words>
  <Application>Microsoft Office PowerPoint</Application>
  <PresentationFormat>On-screen Show (16:9)</PresentationFormat>
  <Paragraphs>77</Paragraphs>
  <Slides>16</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Lato</vt:lpstr>
      <vt:lpstr>Roboto</vt:lpstr>
      <vt:lpstr>Söhne</vt:lpstr>
      <vt:lpstr>Raleway</vt:lpstr>
      <vt:lpstr>Arial</vt:lpstr>
      <vt:lpstr>Streamline</vt:lpstr>
      <vt:lpstr>Kabootar </vt:lpstr>
      <vt:lpstr>Introduction </vt:lpstr>
      <vt:lpstr>Objectives </vt:lpstr>
      <vt:lpstr>Problem Statement </vt:lpstr>
      <vt:lpstr>Literature Review </vt:lpstr>
      <vt:lpstr>Methodology </vt:lpstr>
      <vt:lpstr>System Architecture </vt:lpstr>
      <vt:lpstr>Implementation </vt:lpstr>
      <vt:lpstr>Code snippets or screenshots if applicable </vt:lpstr>
      <vt:lpstr>Features </vt:lpstr>
      <vt:lpstr>Results </vt:lpstr>
      <vt:lpstr>Challenges Faced </vt:lpstr>
      <vt:lpstr>Future Work </vt:lpstr>
      <vt:lpstr>Conclusion </vt:lpstr>
      <vt:lpstr>Acknowledgments </vt:lpstr>
      <vt:lpstr>Q&amp;A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Kabootar</dc:title>
  <dc:creator>AVIRAL</dc:creator>
  <cp:lastModifiedBy>aviralsivek dixit</cp:lastModifiedBy>
  <cp:revision>2</cp:revision>
  <dcterms:modified xsi:type="dcterms:W3CDTF">2023-11-27T17:02:35Z</dcterms:modified>
</cp:coreProperties>
</file>